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00">
          <p15:clr>
            <a:srgbClr val="A4A3A4"/>
          </p15:clr>
        </p15:guide>
        <p15:guide id="2" orient="horz" pos="3408">
          <p15:clr>
            <a:srgbClr val="A4A3A4"/>
          </p15:clr>
        </p15:guide>
        <p15:guide id="3" pos="6936">
          <p15:clr>
            <a:srgbClr val="A4A3A4"/>
          </p15:clr>
        </p15:guide>
        <p15:guide id="4" pos="744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h27FHCJAK0E0ENpaVHqdaTe45G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00" orient="horz"/>
        <p:guide pos="3408" orient="horz"/>
        <p:guide pos="6936"/>
        <p:guide pos="74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B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/>
          <p:nvPr/>
        </p:nvSpPr>
        <p:spPr>
          <a:xfrm>
            <a:off x="4000500" y="1087403"/>
            <a:ext cx="8191500" cy="5770597"/>
          </a:xfrm>
          <a:custGeom>
            <a:rect b="b" l="l" r="r" t="t"/>
            <a:pathLst>
              <a:path extrusionOk="0" h="5770597" w="8191500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" name="Google Shape;17;p16"/>
          <p:cNvCxnSpPr/>
          <p:nvPr/>
        </p:nvCxnSpPr>
        <p:spPr>
          <a:xfrm>
            <a:off x="406241" y="183933"/>
            <a:ext cx="0" cy="1597708"/>
          </a:xfrm>
          <a:prstGeom prst="straightConnector1">
            <a:avLst/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8" name="Google Shape;18;p16"/>
          <p:cNvSpPr/>
          <p:nvPr/>
        </p:nvSpPr>
        <p:spPr>
          <a:xfrm>
            <a:off x="5292348" y="1"/>
            <a:ext cx="2279742" cy="1267785"/>
          </a:xfrm>
          <a:custGeom>
            <a:rect b="b" l="l" r="r" t="t"/>
            <a:pathLst>
              <a:path extrusionOk="0" h="1267785" w="2279742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10208695" y="1"/>
            <a:ext cx="1135066" cy="477997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6"/>
          <p:cNvSpPr/>
          <p:nvPr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6"/>
          <p:cNvSpPr/>
          <p:nvPr/>
        </p:nvSpPr>
        <p:spPr>
          <a:xfrm flipH="1">
            <a:off x="0" y="2949740"/>
            <a:ext cx="1186451" cy="1771650"/>
          </a:xfrm>
          <a:custGeom>
            <a:rect b="b" l="l" r="r" t="t"/>
            <a:pathLst>
              <a:path extrusionOk="0" h="1771650" w="1186451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6"/>
          <p:cNvSpPr/>
          <p:nvPr/>
        </p:nvSpPr>
        <p:spPr>
          <a:xfrm rot="-5400000">
            <a:off x="1539683" y="4203427"/>
            <a:ext cx="4083433" cy="4083433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6"/>
          <p:cNvSpPr txBox="1"/>
          <p:nvPr>
            <p:ph type="ctrTitle"/>
          </p:nvPr>
        </p:nvSpPr>
        <p:spPr>
          <a:xfrm>
            <a:off x="5093208" y="2743200"/>
            <a:ext cx="6592824" cy="23865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" type="subTitle"/>
          </p:nvPr>
        </p:nvSpPr>
        <p:spPr>
          <a:xfrm>
            <a:off x="5093208" y="5221224"/>
            <a:ext cx="6592824" cy="9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8" name="Google Shape;98;p2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2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0" name="Google Shape;100;p2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sp>
        <p:nvSpPr>
          <p:cNvPr id="104" name="Google Shape;104;p25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5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 3 kolom">
  <p:cSld name="Vergelijking 3 kolom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1" type="body"/>
          </p:nvPr>
        </p:nvSpPr>
        <p:spPr>
          <a:xfrm>
            <a:off x="839788" y="1681163"/>
            <a:ext cx="32918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9" name="Google Shape;109;p26"/>
          <p:cNvSpPr txBox="1"/>
          <p:nvPr>
            <p:ph idx="2" type="body"/>
          </p:nvPr>
        </p:nvSpPr>
        <p:spPr>
          <a:xfrm>
            <a:off x="839788" y="2505075"/>
            <a:ext cx="32918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3" type="body"/>
          </p:nvPr>
        </p:nvSpPr>
        <p:spPr>
          <a:xfrm>
            <a:off x="4453128" y="1681163"/>
            <a:ext cx="32918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1" name="Google Shape;111;p26"/>
          <p:cNvSpPr txBox="1"/>
          <p:nvPr>
            <p:ph idx="4" type="body"/>
          </p:nvPr>
        </p:nvSpPr>
        <p:spPr>
          <a:xfrm>
            <a:off x="4453128" y="2505075"/>
            <a:ext cx="32918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sp>
        <p:nvSpPr>
          <p:cNvPr id="115" name="Google Shape;115;p26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6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6"/>
          <p:cNvSpPr txBox="1"/>
          <p:nvPr>
            <p:ph idx="5" type="body"/>
          </p:nvPr>
        </p:nvSpPr>
        <p:spPr>
          <a:xfrm>
            <a:off x="8065008" y="1681163"/>
            <a:ext cx="32918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26"/>
          <p:cNvSpPr txBox="1"/>
          <p:nvPr>
            <p:ph idx="6" type="body"/>
          </p:nvPr>
        </p:nvSpPr>
        <p:spPr>
          <a:xfrm>
            <a:off x="8065008" y="2505075"/>
            <a:ext cx="32918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inhoud met 2 middelgrote afbeeldingen">
  <p:cSld name="Titel en inhoud met 2 middelgrote afbeeldinge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/>
          <p:nvPr>
            <p:ph idx="2" type="pic"/>
          </p:nvPr>
        </p:nvSpPr>
        <p:spPr>
          <a:xfrm>
            <a:off x="7901259" y="2727729"/>
            <a:ext cx="4290740" cy="4130271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27"/>
          <p:cNvSpPr/>
          <p:nvPr>
            <p:ph idx="3" type="pic"/>
          </p:nvPr>
        </p:nvSpPr>
        <p:spPr>
          <a:xfrm>
            <a:off x="6261609" y="0"/>
            <a:ext cx="3519311" cy="3007909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7"/>
          <p:cNvSpPr/>
          <p:nvPr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7"/>
          <p:cNvSpPr/>
          <p:nvPr/>
        </p:nvSpPr>
        <p:spPr>
          <a:xfrm flipH="1" rot="-6040930">
            <a:off x="6034138" y="-673140"/>
            <a:ext cx="4021193" cy="4021193"/>
          </a:xfrm>
          <a:prstGeom prst="arc">
            <a:avLst>
              <a:gd fmla="val 16200000" name="adj1"/>
              <a:gd fmla="val 20093138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7"/>
          <p:cNvSpPr txBox="1"/>
          <p:nvPr>
            <p:ph type="title"/>
          </p:nvPr>
        </p:nvSpPr>
        <p:spPr>
          <a:xfrm>
            <a:off x="841248" y="365760"/>
            <a:ext cx="5120640" cy="1325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sp>
        <p:nvSpPr>
          <p:cNvPr id="128" name="Google Shape;128;p27"/>
          <p:cNvSpPr txBox="1"/>
          <p:nvPr>
            <p:ph idx="1" type="body"/>
          </p:nvPr>
        </p:nvSpPr>
        <p:spPr>
          <a:xfrm>
            <a:off x="841248" y="1828800"/>
            <a:ext cx="5093208" cy="4352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sp>
        <p:nvSpPr>
          <p:cNvPr id="133" name="Google Shape;133;p28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8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>
  <p:cSld name="Alleen titel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sp>
        <p:nvSpPr>
          <p:cNvPr id="139" name="Google Shape;139;p29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9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5" name="Google Shape;145;p3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6" name="Google Shape;146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sp>
        <p:nvSpPr>
          <p:cNvPr id="149" name="Google Shape;149;p30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0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Google Shape;154;p3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5" name="Google Shape;15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sp>
        <p:nvSpPr>
          <p:cNvPr id="158" name="Google Shape;158;p31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31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/>
          <p:nvPr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7"/>
          <p:cNvSpPr/>
          <p:nvPr/>
        </p:nvSpPr>
        <p:spPr>
          <a:xfrm rot="-1790889">
            <a:off x="8683720" y="941148"/>
            <a:ext cx="2987899" cy="2987899"/>
          </a:xfrm>
          <a:prstGeom prst="arc">
            <a:avLst>
              <a:gd fmla="val 15817365" name="adj1"/>
              <a:gd fmla="val 178138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7"/>
          <p:cNvSpPr/>
          <p:nvPr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7"/>
          <p:cNvSpPr txBox="1"/>
          <p:nvPr>
            <p:ph type="title"/>
          </p:nvPr>
        </p:nvSpPr>
        <p:spPr>
          <a:xfrm>
            <a:off x="1170432" y="1399032"/>
            <a:ext cx="3236976" cy="4069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" type="body"/>
          </p:nvPr>
        </p:nvSpPr>
        <p:spPr>
          <a:xfrm>
            <a:off x="5788152" y="1527048"/>
            <a:ext cx="5111496" cy="3931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/>
          <p:nvPr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18"/>
          <p:cNvSpPr/>
          <p:nvPr/>
        </p:nvSpPr>
        <p:spPr>
          <a:xfrm flipH="1" rot="-1577571">
            <a:off x="2494119" y="-28502"/>
            <a:ext cx="6816262" cy="6816262"/>
          </a:xfrm>
          <a:prstGeom prst="arc">
            <a:avLst>
              <a:gd fmla="val 16200000" name="adj1"/>
              <a:gd fmla="val 20093138" name="adj2"/>
            </a:avLst>
          </a:prstGeom>
          <a:noFill/>
          <a:ln cap="rnd" cmpd="sng" w="127000">
            <a:solidFill>
              <a:schemeClr val="accent4">
                <a:alpha val="94901"/>
              </a:schemeClr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8"/>
          <p:cNvSpPr txBox="1"/>
          <p:nvPr>
            <p:ph type="title"/>
          </p:nvPr>
        </p:nvSpPr>
        <p:spPr>
          <a:xfrm>
            <a:off x="3319272" y="1380744"/>
            <a:ext cx="5559552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" type="body"/>
          </p:nvPr>
        </p:nvSpPr>
        <p:spPr>
          <a:xfrm>
            <a:off x="3319272" y="4078224"/>
            <a:ext cx="5559552" cy="1536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inhoud">
  <p:cSld name="Titel en inhoud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53949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1179576" y="1911096"/>
            <a:ext cx="9829800" cy="3859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sp>
        <p:nvSpPr>
          <p:cNvPr id="46" name="Google Shape;46;p19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9"/>
          <p:cNvSpPr/>
          <p:nvPr/>
        </p:nvSpPr>
        <p:spPr>
          <a:xfrm flipH="1">
            <a:off x="123536" y="5717905"/>
            <a:ext cx="1771609" cy="1140095"/>
          </a:xfrm>
          <a:custGeom>
            <a:rect b="b" l="l" r="r" t="t"/>
            <a:pathLst>
              <a:path extrusionOk="0" h="1140095" w="1771609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sluiting">
  <p:cSld name="Afsluiting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/>
          <p:nvPr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0"/>
          <p:cNvSpPr/>
          <p:nvPr/>
        </p:nvSpPr>
        <p:spPr>
          <a:xfrm flipH="1">
            <a:off x="530529" y="0"/>
            <a:ext cx="1155142" cy="591009"/>
          </a:xfrm>
          <a:custGeom>
            <a:rect b="b" l="l" r="r" t="t"/>
            <a:pathLst>
              <a:path extrusionOk="0" h="591009" w="1155142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0"/>
          <p:cNvSpPr/>
          <p:nvPr/>
        </p:nvSpPr>
        <p:spPr>
          <a:xfrm flipH="1">
            <a:off x="3961511" y="-1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0"/>
          <p:cNvSpPr/>
          <p:nvPr/>
        </p:nvSpPr>
        <p:spPr>
          <a:xfrm flipH="1">
            <a:off x="0" y="2936831"/>
            <a:ext cx="159741" cy="552996"/>
          </a:xfrm>
          <a:custGeom>
            <a:rect b="b" l="l" r="r" t="t"/>
            <a:pathLst>
              <a:path extrusionOk="0" h="552996" w="159741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0"/>
          <p:cNvSpPr/>
          <p:nvPr/>
        </p:nvSpPr>
        <p:spPr>
          <a:xfrm flipH="1">
            <a:off x="0" y="5835649"/>
            <a:ext cx="1548180" cy="1022351"/>
          </a:xfrm>
          <a:custGeom>
            <a:rect b="b" l="l" r="r" t="t"/>
            <a:pathLst>
              <a:path extrusionOk="0" h="1022351" w="1548180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0"/>
          <p:cNvSpPr/>
          <p:nvPr/>
        </p:nvSpPr>
        <p:spPr>
          <a:xfrm flipH="1">
            <a:off x="3405056" y="5717905"/>
            <a:ext cx="1771609" cy="1140095"/>
          </a:xfrm>
          <a:custGeom>
            <a:rect b="b" l="l" r="r" t="t"/>
            <a:pathLst>
              <a:path extrusionOk="0" h="1140095" w="1771609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0"/>
          <p:cNvSpPr/>
          <p:nvPr/>
        </p:nvSpPr>
        <p:spPr>
          <a:xfrm flipH="1">
            <a:off x="4132972" y="6258755"/>
            <a:ext cx="1565940" cy="599245"/>
          </a:xfrm>
          <a:custGeom>
            <a:rect b="b" l="l" r="r" t="t"/>
            <a:pathLst>
              <a:path extrusionOk="0" h="599245" w="1565940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0"/>
          <p:cNvSpPr txBox="1"/>
          <p:nvPr>
            <p:ph type="title"/>
          </p:nvPr>
        </p:nvSpPr>
        <p:spPr>
          <a:xfrm>
            <a:off x="1389888" y="1234440"/>
            <a:ext cx="3236976" cy="4069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0" type="dt"/>
          </p:nvPr>
        </p:nvSpPr>
        <p:spPr>
          <a:xfrm>
            <a:off x="1682496" y="6356350"/>
            <a:ext cx="15453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11" type="ftr"/>
          </p:nvPr>
        </p:nvSpPr>
        <p:spPr>
          <a:xfrm>
            <a:off x="6099048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2" type="sldNum"/>
          </p:nvPr>
        </p:nvSpPr>
        <p:spPr>
          <a:xfrm>
            <a:off x="10506456" y="6356350"/>
            <a:ext cx="8503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sp>
        <p:nvSpPr>
          <p:cNvPr id="60" name="Google Shape;60;p20"/>
          <p:cNvSpPr txBox="1"/>
          <p:nvPr>
            <p:ph idx="1" type="body"/>
          </p:nvPr>
        </p:nvSpPr>
        <p:spPr>
          <a:xfrm>
            <a:off x="6665976" y="2551176"/>
            <a:ext cx="4709160" cy="1755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inhoud 2 kleine afbeeldingen">
  <p:cSld name="Titel en inhoud 2 kleine afbeeldinge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/>
          <p:nvPr>
            <p:ph idx="2" type="pic"/>
          </p:nvPr>
        </p:nvSpPr>
        <p:spPr>
          <a:xfrm>
            <a:off x="7200479" y="1150210"/>
            <a:ext cx="2207046" cy="2204178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21"/>
          <p:cNvSpPr/>
          <p:nvPr>
            <p:ph idx="3" type="pic"/>
          </p:nvPr>
        </p:nvSpPr>
        <p:spPr>
          <a:xfrm>
            <a:off x="8444632" y="2579683"/>
            <a:ext cx="3096807" cy="309680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type="title"/>
          </p:nvPr>
        </p:nvSpPr>
        <p:spPr>
          <a:xfrm>
            <a:off x="539496" y="365124"/>
            <a:ext cx="5806440" cy="1325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" type="body"/>
          </p:nvPr>
        </p:nvSpPr>
        <p:spPr>
          <a:xfrm>
            <a:off x="539496" y="1825625"/>
            <a:ext cx="5806440" cy="4352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sp>
        <p:nvSpPr>
          <p:cNvPr id="69" name="Google Shape;69;p21"/>
          <p:cNvSpPr/>
          <p:nvPr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1"/>
          <p:cNvSpPr/>
          <p:nvPr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cap="flat" cmpd="sng" w="1270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inhoud 2">
  <p:cSld name="Titel en inhoud 2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sp>
        <p:nvSpPr>
          <p:cNvPr id="76" name="Google Shape;76;p22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2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2"/>
          <p:cNvSpPr txBox="1"/>
          <p:nvPr>
            <p:ph idx="1" type="body"/>
          </p:nvPr>
        </p:nvSpPr>
        <p:spPr>
          <a:xfrm>
            <a:off x="838200" y="1911096"/>
            <a:ext cx="10515600" cy="3859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atdia met afbeelding">
  <p:cSld name="Citaatdia met afbeelding">
    <p:bg>
      <p:bgPr>
        <a:solidFill>
          <a:schemeClr val="dk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3"/>
          <p:cNvSpPr/>
          <p:nvPr>
            <p:ph idx="2" type="pic"/>
          </p:nvPr>
        </p:nvSpPr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3"/>
          <p:cNvSpPr txBox="1"/>
          <p:nvPr>
            <p:ph type="title"/>
          </p:nvPr>
        </p:nvSpPr>
        <p:spPr>
          <a:xfrm>
            <a:off x="3111500" y="370600"/>
            <a:ext cx="5923842" cy="5923842"/>
          </a:xfrm>
          <a:prstGeom prst="rect">
            <a:avLst/>
          </a:prstGeom>
          <a:solidFill>
            <a:schemeClr val="lt1">
              <a:alpha val="94901"/>
            </a:schemeClr>
          </a:solidFill>
          <a:ln>
            <a:noFill/>
          </a:ln>
        </p:spPr>
        <p:txBody>
          <a:bodyPr anchorCtr="0" anchor="b" bIns="2331700" lIns="457200" spcFirstLastPara="1" rIns="45720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" type="body"/>
          </p:nvPr>
        </p:nvSpPr>
        <p:spPr>
          <a:xfrm>
            <a:off x="3575304" y="4379976"/>
            <a:ext cx="5038344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3" name="Google Shape;83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ee, inhoud" type="twoObj">
  <p:cSld name="TWO_OBJECT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sp>
        <p:nvSpPr>
          <p:cNvPr id="93" name="Google Shape;93;p24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4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  <a:defRPr b="0" i="0" sz="4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stef.vanaken@kuleuven.b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literairecanon.be/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"/>
          <p:cNvSpPr txBox="1"/>
          <p:nvPr>
            <p:ph type="ctrTitle"/>
          </p:nvPr>
        </p:nvSpPr>
        <p:spPr>
          <a:xfrm>
            <a:off x="5093208" y="2743200"/>
            <a:ext cx="6592824" cy="23865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wentieth Century"/>
              <a:buNone/>
            </a:pPr>
            <a:r>
              <a:rPr lang="nl-BE">
                <a:solidFill>
                  <a:srgbClr val="FFFFFF"/>
                </a:solidFill>
              </a:rPr>
              <a:t>Canon of kanon?</a:t>
            </a:r>
            <a:br>
              <a:rPr lang="nl-BE">
                <a:solidFill>
                  <a:srgbClr val="FFFFFF"/>
                </a:solidFill>
              </a:rPr>
            </a:br>
            <a:r>
              <a:rPr lang="nl-BE" sz="3600">
                <a:solidFill>
                  <a:srgbClr val="FFFFFF"/>
                </a:solidFill>
              </a:rPr>
              <a:t>Een dynamische les over de canon</a:t>
            </a:r>
            <a:endParaRPr/>
          </a:p>
        </p:txBody>
      </p:sp>
      <p:sp>
        <p:nvSpPr>
          <p:cNvPr id="166" name="Google Shape;166;p1"/>
          <p:cNvSpPr txBox="1"/>
          <p:nvPr>
            <p:ph idx="1" type="subTitle"/>
          </p:nvPr>
        </p:nvSpPr>
        <p:spPr>
          <a:xfrm>
            <a:off x="5093208" y="5221224"/>
            <a:ext cx="6592824" cy="9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nl-BE">
                <a:solidFill>
                  <a:srgbClr val="FFFFFF"/>
                </a:solidFill>
              </a:rPr>
              <a:t>Stef Van Aken | stef.vanaken@kuleuven.be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"/>
          <p:cNvSpPr txBox="1"/>
          <p:nvPr>
            <p:ph type="title"/>
          </p:nvPr>
        </p:nvSpPr>
        <p:spPr>
          <a:xfrm>
            <a:off x="3319272" y="1873801"/>
            <a:ext cx="5559552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wentieth Century"/>
              <a:buNone/>
            </a:pPr>
            <a:r>
              <a:rPr lang="nl-BE">
                <a:solidFill>
                  <a:srgbClr val="FFFFFF"/>
                </a:solidFill>
              </a:rPr>
              <a:t>Onderwijs-onderzoek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"/>
          <p:cNvSpPr txBox="1"/>
          <p:nvPr>
            <p:ph type="title"/>
          </p:nvPr>
        </p:nvSpPr>
        <p:spPr>
          <a:xfrm>
            <a:off x="53949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nl-BE"/>
              <a:t>Onderwijsonderzoek</a:t>
            </a:r>
            <a:endParaRPr/>
          </a:p>
        </p:txBody>
      </p:sp>
      <p:sp>
        <p:nvSpPr>
          <p:cNvPr id="238" name="Google Shape;238;p11"/>
          <p:cNvSpPr txBox="1"/>
          <p:nvPr>
            <p:ph idx="1" type="body"/>
          </p:nvPr>
        </p:nvSpPr>
        <p:spPr>
          <a:xfrm>
            <a:off x="1179576" y="1911096"/>
            <a:ext cx="9829800" cy="3859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BE"/>
              <a:t>Met Simon Schrooten en Anna De Wolf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BE"/>
              <a:t>Werkwijze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BE"/>
              <a:t>Leerlingen na dynamische les meer geneigd om canonboek te kiezen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BE"/>
              <a:t>Sommige leerlingen willen specifiek klassiekers lezen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39" name="Google Shape;23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"/>
          <p:cNvSpPr txBox="1"/>
          <p:nvPr>
            <p:ph type="title"/>
          </p:nvPr>
        </p:nvSpPr>
        <p:spPr>
          <a:xfrm>
            <a:off x="3319272" y="1380744"/>
            <a:ext cx="5559552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wentieth Century"/>
              <a:buNone/>
            </a:pPr>
            <a:r>
              <a:rPr lang="nl-BE">
                <a:solidFill>
                  <a:srgbClr val="FFFFFF"/>
                </a:solidFill>
              </a:rPr>
              <a:t>Discussie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"/>
          <p:cNvSpPr txBox="1"/>
          <p:nvPr>
            <p:ph type="title"/>
          </p:nvPr>
        </p:nvSpPr>
        <p:spPr>
          <a:xfrm>
            <a:off x="53949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nl-BE"/>
              <a:t>Discussie</a:t>
            </a:r>
            <a:endParaRPr/>
          </a:p>
        </p:txBody>
      </p:sp>
      <p:sp>
        <p:nvSpPr>
          <p:cNvPr id="251" name="Google Shape;251;p13"/>
          <p:cNvSpPr txBox="1"/>
          <p:nvPr>
            <p:ph idx="1" type="body"/>
          </p:nvPr>
        </p:nvSpPr>
        <p:spPr>
          <a:xfrm>
            <a:off x="1179576" y="1781175"/>
            <a:ext cx="9829800" cy="3989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BE"/>
              <a:t>Geschikt voor tso?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BE"/>
              <a:t>Geschikt als uitgangspunt lessen literatuurgeschiedenis?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BE"/>
              <a:t>Voldoende focus op lezen?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BE"/>
              <a:t>Werkt het ‘prestige’ van een canon (averechts)?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BE"/>
              <a:t>Plaats voor niet-gecanoniseerde stemmen?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BE"/>
              <a:t>Verhouding tot Europese traditie in literatuuronderwijs?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BE"/>
              <a:t>Blinde vlek: theater en poëzie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BE"/>
              <a:t>Jullie suggesties</a:t>
            </a:r>
            <a:endParaRPr/>
          </a:p>
        </p:txBody>
      </p:sp>
      <p:sp>
        <p:nvSpPr>
          <p:cNvPr id="252" name="Google Shape;25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4"/>
          <p:cNvSpPr txBox="1"/>
          <p:nvPr>
            <p:ph type="title"/>
          </p:nvPr>
        </p:nvSpPr>
        <p:spPr>
          <a:xfrm>
            <a:off x="1389888" y="1234440"/>
            <a:ext cx="3236976" cy="4069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</a:pPr>
            <a:r>
              <a:rPr lang="nl-BE"/>
              <a:t>Hartelijk dank</a:t>
            </a:r>
            <a:endParaRPr/>
          </a:p>
        </p:txBody>
      </p:sp>
      <p:sp>
        <p:nvSpPr>
          <p:cNvPr id="259" name="Google Shape;259;p14"/>
          <p:cNvSpPr txBox="1"/>
          <p:nvPr>
            <p:ph idx="12" type="sldNum"/>
          </p:nvPr>
        </p:nvSpPr>
        <p:spPr>
          <a:xfrm>
            <a:off x="10506456" y="6356350"/>
            <a:ext cx="8503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sp>
        <p:nvSpPr>
          <p:cNvPr id="260" name="Google Shape;260;p14"/>
          <p:cNvSpPr txBox="1"/>
          <p:nvPr>
            <p:ph idx="1" type="body"/>
          </p:nvPr>
        </p:nvSpPr>
        <p:spPr>
          <a:xfrm>
            <a:off x="6665976" y="2551176"/>
            <a:ext cx="4709160" cy="1755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BE"/>
              <a:t>Stef Van Aken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/>
              <a:t>Vragen? Interesse in materialen? </a:t>
            </a:r>
            <a:br>
              <a:rPr lang="nl-BE" sz="1800"/>
            </a:br>
            <a:r>
              <a:rPr lang="nl-BE" sz="1800" u="sng">
                <a:solidFill>
                  <a:schemeClr val="hlink"/>
                </a:solidFill>
                <a:hlinkClick r:id="rId3"/>
              </a:rPr>
              <a:t>stef.vanaken@kuleuven.be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"/>
          <p:cNvSpPr txBox="1"/>
          <p:nvPr>
            <p:ph type="title"/>
          </p:nvPr>
        </p:nvSpPr>
        <p:spPr>
          <a:xfrm>
            <a:off x="1170432" y="1399032"/>
            <a:ext cx="3236976" cy="4069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</a:pPr>
            <a:r>
              <a:rPr lang="nl-BE">
                <a:solidFill>
                  <a:srgbClr val="FFFFFF"/>
                </a:solidFill>
              </a:rPr>
              <a:t>Inhoud</a:t>
            </a:r>
            <a:endParaRPr/>
          </a:p>
        </p:txBody>
      </p:sp>
      <p:sp>
        <p:nvSpPr>
          <p:cNvPr id="173" name="Google Shape;173;p2"/>
          <p:cNvSpPr txBox="1"/>
          <p:nvPr>
            <p:ph idx="1" type="body"/>
          </p:nvPr>
        </p:nvSpPr>
        <p:spPr>
          <a:xfrm>
            <a:off x="5788152" y="1527048"/>
            <a:ext cx="5111496" cy="3931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BE"/>
              <a:t>Basisidee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BE"/>
              <a:t>Verloop van de les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BE"/>
              <a:t>Onderwijsonderzoek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BE"/>
              <a:t>Discussie</a:t>
            </a:r>
            <a:endParaRPr/>
          </a:p>
        </p:txBody>
      </p:sp>
      <p:sp>
        <p:nvSpPr>
          <p:cNvPr id="174" name="Google Shape;17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nl-BE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"/>
          <p:cNvSpPr txBox="1"/>
          <p:nvPr>
            <p:ph type="title"/>
          </p:nvPr>
        </p:nvSpPr>
        <p:spPr>
          <a:xfrm>
            <a:off x="3319272" y="1380744"/>
            <a:ext cx="5559552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wentieth Century"/>
              <a:buNone/>
            </a:pPr>
            <a:r>
              <a:rPr lang="nl-BE">
                <a:solidFill>
                  <a:srgbClr val="FFFFFF"/>
                </a:solidFill>
              </a:rPr>
              <a:t>Basisidee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"/>
          <p:cNvSpPr txBox="1"/>
          <p:nvPr>
            <p:ph type="title"/>
          </p:nvPr>
        </p:nvSpPr>
        <p:spPr>
          <a:xfrm>
            <a:off x="53949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nl-BE"/>
              <a:t>Basisidee</a:t>
            </a:r>
            <a:endParaRPr/>
          </a:p>
        </p:txBody>
      </p:sp>
      <p:sp>
        <p:nvSpPr>
          <p:cNvPr id="186" name="Google Shape;186;p4"/>
          <p:cNvSpPr txBox="1"/>
          <p:nvPr>
            <p:ph idx="1" type="body"/>
          </p:nvPr>
        </p:nvSpPr>
        <p:spPr>
          <a:xfrm>
            <a:off x="1179576" y="1911096"/>
            <a:ext cx="9829800" cy="3859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nl-BE" sz="3600"/>
              <a:t>Doel van een les over de canon?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nl-BE" sz="3600"/>
              <a:t>Canon / canonisatie</a:t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nl-BE" sz="3600"/>
              <a:t>Culturele waarde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nl-BE" sz="3600"/>
              <a:t>Lezen? </a:t>
            </a:r>
            <a:endParaRPr/>
          </a:p>
        </p:txBody>
      </p:sp>
      <p:sp>
        <p:nvSpPr>
          <p:cNvPr id="187" name="Google Shape;187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188" name="Google Shape;18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4946" y="2673350"/>
            <a:ext cx="3831307" cy="3097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"/>
          <p:cNvSpPr txBox="1"/>
          <p:nvPr>
            <p:ph type="title"/>
          </p:nvPr>
        </p:nvSpPr>
        <p:spPr>
          <a:xfrm>
            <a:off x="3319272" y="1981381"/>
            <a:ext cx="5559552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wentieth Century"/>
              <a:buNone/>
            </a:pPr>
            <a:r>
              <a:rPr lang="nl-BE">
                <a:solidFill>
                  <a:srgbClr val="FFFFFF"/>
                </a:solidFill>
              </a:rPr>
              <a:t>Verloop van </a:t>
            </a:r>
            <a:br>
              <a:rPr lang="nl-BE">
                <a:solidFill>
                  <a:srgbClr val="FFFFFF"/>
                </a:solidFill>
              </a:rPr>
            </a:br>
            <a:r>
              <a:rPr lang="nl-BE">
                <a:solidFill>
                  <a:srgbClr val="FFFFFF"/>
                </a:solidFill>
              </a:rPr>
              <a:t>de les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"/>
          <p:cNvSpPr txBox="1"/>
          <p:nvPr>
            <p:ph type="title"/>
          </p:nvPr>
        </p:nvSpPr>
        <p:spPr>
          <a:xfrm>
            <a:off x="53949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nl-BE"/>
              <a:t>Verloop van de les</a:t>
            </a:r>
            <a:endParaRPr/>
          </a:p>
        </p:txBody>
      </p:sp>
      <p:sp>
        <p:nvSpPr>
          <p:cNvPr id="200" name="Google Shape;200;p6"/>
          <p:cNvSpPr txBox="1"/>
          <p:nvPr>
            <p:ph idx="1" type="body"/>
          </p:nvPr>
        </p:nvSpPr>
        <p:spPr>
          <a:xfrm>
            <a:off x="1179576" y="1911096"/>
            <a:ext cx="7240524" cy="3859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BE"/>
              <a:t>Geïnspireerd door Kiekens (2016)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BE"/>
              <a:t>Eén of twee lesuren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BE"/>
              <a:t>Halverwege vijfde / begin zesde middelbaar (aso)</a:t>
            </a:r>
            <a:endParaRPr/>
          </a:p>
        </p:txBody>
      </p:sp>
      <p:sp>
        <p:nvSpPr>
          <p:cNvPr id="201" name="Google Shape;201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202" name="Google Shape;20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1500" y="1349121"/>
            <a:ext cx="2863596" cy="4295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"/>
          <p:cNvSpPr txBox="1"/>
          <p:nvPr>
            <p:ph type="title"/>
          </p:nvPr>
        </p:nvSpPr>
        <p:spPr>
          <a:xfrm>
            <a:off x="53949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nl-BE"/>
              <a:t>Verloop van de les</a:t>
            </a:r>
            <a:endParaRPr/>
          </a:p>
        </p:txBody>
      </p:sp>
      <p:sp>
        <p:nvSpPr>
          <p:cNvPr id="208" name="Google Shape;208;p7"/>
          <p:cNvSpPr txBox="1"/>
          <p:nvPr>
            <p:ph idx="1" type="body"/>
          </p:nvPr>
        </p:nvSpPr>
        <p:spPr>
          <a:xfrm>
            <a:off x="1179576" y="1911096"/>
            <a:ext cx="9829800" cy="3859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arenR"/>
            </a:pPr>
            <a:r>
              <a:rPr lang="nl-BE"/>
              <a:t>Groepjes leerlingen maken top 5 van bv. sporters, muzikanten, Netflixseries… inzending via Padlet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arenR"/>
            </a:pPr>
            <a:r>
              <a:rPr lang="nl-BE"/>
              <a:t>Leraar stelt keuzes in vraag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arenR"/>
            </a:pPr>
            <a:r>
              <a:rPr lang="nl-BE"/>
              <a:t>Criteria canonlijst KANTL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arenR"/>
            </a:pPr>
            <a:r>
              <a:rPr lang="nl-BE"/>
              <a:t>Hoeveel namen/werken van canonlijst kennen leerlingen?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09" name="Google Shape;20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 txBox="1"/>
          <p:nvPr>
            <p:ph type="title"/>
          </p:nvPr>
        </p:nvSpPr>
        <p:spPr>
          <a:xfrm>
            <a:off x="53949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nl-BE"/>
              <a:t>Verloop van de les</a:t>
            </a:r>
            <a:endParaRPr/>
          </a:p>
        </p:txBody>
      </p:sp>
      <p:sp>
        <p:nvSpPr>
          <p:cNvPr id="215" name="Google Shape;215;p8"/>
          <p:cNvSpPr txBox="1"/>
          <p:nvPr>
            <p:ph idx="1" type="body"/>
          </p:nvPr>
        </p:nvSpPr>
        <p:spPr>
          <a:xfrm>
            <a:off x="1179576" y="1911096"/>
            <a:ext cx="9829800" cy="3859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BE"/>
              <a:t>5) Canon of kanon? Leerlingen bespreken per twee twee werken en beargumenteren keuze via Padlet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BE"/>
              <a:t>6) Debatten over canon: bv. Fixdit-initiatief, Jef Geeraerts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BE"/>
              <a:t>7) Debat over enkele stellingen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16" name="Google Shape;21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217" name="Google Shape;21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6831" y="3657600"/>
            <a:ext cx="3996004" cy="283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 txBox="1"/>
          <p:nvPr>
            <p:ph type="title"/>
          </p:nvPr>
        </p:nvSpPr>
        <p:spPr>
          <a:xfrm>
            <a:off x="53949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nl-BE"/>
              <a:t>Verloop van de les: opmerkingen</a:t>
            </a:r>
            <a:endParaRPr/>
          </a:p>
        </p:txBody>
      </p:sp>
      <p:sp>
        <p:nvSpPr>
          <p:cNvPr id="223" name="Google Shape;223;p9"/>
          <p:cNvSpPr txBox="1"/>
          <p:nvPr>
            <p:ph idx="1" type="body"/>
          </p:nvPr>
        </p:nvSpPr>
        <p:spPr>
          <a:xfrm>
            <a:off x="1179576" y="1911096"/>
            <a:ext cx="9829800" cy="3859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BE"/>
              <a:t>Boeken!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BE"/>
              <a:t>Aanbod leeslijst: Timmermans, Wolkers, Gilliams, Haasse…?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BE"/>
              <a:t>Verwijzingen in lessen literatuurgeschiedenis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BE"/>
              <a:t>Groot aanbod links en beeldmateriaal: </a:t>
            </a:r>
            <a:r>
              <a:rPr lang="nl-BE" u="sng">
                <a:solidFill>
                  <a:schemeClr val="hlink"/>
                </a:solidFill>
                <a:hlinkClick r:id="rId3"/>
              </a:rPr>
              <a:t>https://literairecanon.be/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24" name="Google Shape;22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descr="Pallieter - Felix Timmermans | Pelckmans" id="225" name="Google Shape;22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28479" y="952225"/>
            <a:ext cx="1724025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ias of het gevecht met de nachtegalen, Maurice Gilliams | 9789463100984 |  Boeken | bol.com" id="226" name="Google Shape;22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91556" y="3711437"/>
            <a:ext cx="1660948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apesVTI">
  <a:themeElements>
    <a:clrScheme name="Shapes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2022-03-12T10:54:33Z</dcterms:created>
  <dc:creator>Stef Van Aken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