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3" r:id="rId2"/>
    <p:sldId id="256" r:id="rId3"/>
    <p:sldId id="270" r:id="rId4"/>
    <p:sldId id="275" r:id="rId5"/>
    <p:sldId id="295" r:id="rId6"/>
    <p:sldId id="267" r:id="rId7"/>
    <p:sldId id="268" r:id="rId8"/>
    <p:sldId id="266" r:id="rId9"/>
    <p:sldId id="276" r:id="rId10"/>
    <p:sldId id="278" r:id="rId11"/>
    <p:sldId id="277" r:id="rId12"/>
    <p:sldId id="273" r:id="rId13"/>
    <p:sldId id="279" r:id="rId14"/>
    <p:sldId id="280" r:id="rId15"/>
    <p:sldId id="281" r:id="rId16"/>
    <p:sldId id="282" r:id="rId17"/>
    <p:sldId id="289" r:id="rId18"/>
    <p:sldId id="284" r:id="rId19"/>
    <p:sldId id="285" r:id="rId20"/>
    <p:sldId id="287" r:id="rId21"/>
    <p:sldId id="290" r:id="rId22"/>
    <p:sldId id="257" r:id="rId23"/>
    <p:sldId id="258" r:id="rId24"/>
    <p:sldId id="264" r:id="rId25"/>
    <p:sldId id="259" r:id="rId26"/>
    <p:sldId id="260" r:id="rId27"/>
    <p:sldId id="263" r:id="rId2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94696"/>
  </p:normalViewPr>
  <p:slideViewPr>
    <p:cSldViewPr snapToGrid="0">
      <p:cViewPr varScale="1">
        <p:scale>
          <a:sx n="85" d="100"/>
          <a:sy n="85" d="100"/>
        </p:scale>
        <p:origin x="9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90DFD-BA57-1142-9760-C4227573929B}" type="datetimeFigureOut">
              <a:rPr lang="nl-BE" smtClean="0"/>
              <a:t>23/03/2022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B1B70-2516-9342-B7C0-46BF321AD3D3}" type="slidenum">
              <a:rPr lang="nl-BE" smtClean="0"/>
              <a:t>‹nr.›</a:t>
            </a:fld>
            <a:endParaRPr lang="nl-BE"/>
          </a:p>
        </p:txBody>
      </p:sp>
    </p:spTree>
    <p:extLst>
      <p:ext uri="{BB962C8B-B14F-4D97-AF65-F5344CB8AC3E}">
        <p14:creationId xmlns:p14="http://schemas.microsoft.com/office/powerpoint/2010/main" val="3663886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https://neerlandistiek.nl/2016/03/een-literaire-canon-voor-de-achttiende-eeuw/</a:t>
            </a:r>
          </a:p>
        </p:txBody>
      </p:sp>
      <p:sp>
        <p:nvSpPr>
          <p:cNvPr id="4" name="Tijdelijke aanduiding voor dianummer 3"/>
          <p:cNvSpPr>
            <a:spLocks noGrp="1"/>
          </p:cNvSpPr>
          <p:nvPr>
            <p:ph type="sldNum" sz="quarter" idx="5"/>
          </p:nvPr>
        </p:nvSpPr>
        <p:spPr/>
        <p:txBody>
          <a:bodyPr/>
          <a:lstStyle/>
          <a:p>
            <a:fld id="{41FB1B70-2516-9342-B7C0-46BF321AD3D3}" type="slidenum">
              <a:rPr lang="nl-BE" smtClean="0"/>
              <a:t>9</a:t>
            </a:fld>
            <a:endParaRPr lang="nl-BE"/>
          </a:p>
        </p:txBody>
      </p:sp>
    </p:spTree>
    <p:extLst>
      <p:ext uri="{BB962C8B-B14F-4D97-AF65-F5344CB8AC3E}">
        <p14:creationId xmlns:p14="http://schemas.microsoft.com/office/powerpoint/2010/main" val="271218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VERGROTEN</a:t>
            </a:r>
          </a:p>
        </p:txBody>
      </p:sp>
      <p:sp>
        <p:nvSpPr>
          <p:cNvPr id="4" name="Tijdelijke aanduiding voor dianummer 3"/>
          <p:cNvSpPr>
            <a:spLocks noGrp="1"/>
          </p:cNvSpPr>
          <p:nvPr>
            <p:ph type="sldNum" sz="quarter" idx="5"/>
          </p:nvPr>
        </p:nvSpPr>
        <p:spPr/>
        <p:txBody>
          <a:bodyPr/>
          <a:lstStyle/>
          <a:p>
            <a:fld id="{41FB1B70-2516-9342-B7C0-46BF321AD3D3}" type="slidenum">
              <a:rPr lang="nl-BE" smtClean="0"/>
              <a:t>16</a:t>
            </a:fld>
            <a:endParaRPr lang="nl-BE"/>
          </a:p>
        </p:txBody>
      </p:sp>
    </p:spTree>
    <p:extLst>
      <p:ext uri="{BB962C8B-B14F-4D97-AF65-F5344CB8AC3E}">
        <p14:creationId xmlns:p14="http://schemas.microsoft.com/office/powerpoint/2010/main" val="13958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PUNTJES UITWERKEN</a:t>
            </a:r>
          </a:p>
        </p:txBody>
      </p:sp>
      <p:sp>
        <p:nvSpPr>
          <p:cNvPr id="4" name="Tijdelijke aanduiding voor dianummer 3"/>
          <p:cNvSpPr>
            <a:spLocks noGrp="1"/>
          </p:cNvSpPr>
          <p:nvPr>
            <p:ph type="sldNum" sz="quarter" idx="5"/>
          </p:nvPr>
        </p:nvSpPr>
        <p:spPr/>
        <p:txBody>
          <a:bodyPr/>
          <a:lstStyle/>
          <a:p>
            <a:fld id="{41FB1B70-2516-9342-B7C0-46BF321AD3D3}" type="slidenum">
              <a:rPr lang="nl-BE" smtClean="0"/>
              <a:t>19</a:t>
            </a:fld>
            <a:endParaRPr lang="nl-BE"/>
          </a:p>
        </p:txBody>
      </p:sp>
    </p:spTree>
    <p:extLst>
      <p:ext uri="{BB962C8B-B14F-4D97-AF65-F5344CB8AC3E}">
        <p14:creationId xmlns:p14="http://schemas.microsoft.com/office/powerpoint/2010/main" val="309330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Nr. van de brief nog vermelden: 123</a:t>
            </a:r>
          </a:p>
        </p:txBody>
      </p:sp>
      <p:sp>
        <p:nvSpPr>
          <p:cNvPr id="4" name="Tijdelijke aanduiding voor dianummer 3"/>
          <p:cNvSpPr>
            <a:spLocks noGrp="1"/>
          </p:cNvSpPr>
          <p:nvPr>
            <p:ph type="sldNum" sz="quarter" idx="10"/>
          </p:nvPr>
        </p:nvSpPr>
        <p:spPr/>
        <p:txBody>
          <a:bodyPr/>
          <a:lstStyle/>
          <a:p>
            <a:fld id="{41FB1B70-2516-9342-B7C0-46BF321AD3D3}" type="slidenum">
              <a:rPr lang="nl-BE" smtClean="0"/>
              <a:t>20</a:t>
            </a:fld>
            <a:endParaRPr lang="nl-BE"/>
          </a:p>
        </p:txBody>
      </p:sp>
    </p:spTree>
    <p:extLst>
      <p:ext uri="{BB962C8B-B14F-4D97-AF65-F5344CB8AC3E}">
        <p14:creationId xmlns:p14="http://schemas.microsoft.com/office/powerpoint/2010/main" val="181075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1FB1B70-2516-9342-B7C0-46BF321AD3D3}" type="slidenum">
              <a:rPr lang="nl-BE" smtClean="0"/>
              <a:t>21</a:t>
            </a:fld>
            <a:endParaRPr lang="nl-BE"/>
          </a:p>
        </p:txBody>
      </p:sp>
    </p:spTree>
    <p:extLst>
      <p:ext uri="{BB962C8B-B14F-4D97-AF65-F5344CB8AC3E}">
        <p14:creationId xmlns:p14="http://schemas.microsoft.com/office/powerpoint/2010/main" val="286885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1FB1B70-2516-9342-B7C0-46BF321AD3D3}" type="slidenum">
              <a:rPr lang="nl-BE" smtClean="0"/>
              <a:t>22</a:t>
            </a:fld>
            <a:endParaRPr lang="nl-BE"/>
          </a:p>
        </p:txBody>
      </p:sp>
    </p:spTree>
    <p:extLst>
      <p:ext uri="{BB962C8B-B14F-4D97-AF65-F5344CB8AC3E}">
        <p14:creationId xmlns:p14="http://schemas.microsoft.com/office/powerpoint/2010/main" val="2064353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5B6EC551-39AE-4717-BB30-ADB11ADA1323}" type="datetimeFigureOut">
              <a:rPr lang="nl-BE" smtClean="0"/>
              <a:t>23/03/2022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220234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B6EC551-39AE-4717-BB30-ADB11ADA1323}" type="datetimeFigureOut">
              <a:rPr lang="nl-BE" smtClean="0"/>
              <a:t>23/03/2022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143101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B6EC551-39AE-4717-BB30-ADB11ADA1323}" type="datetimeFigureOut">
              <a:rPr lang="nl-BE" smtClean="0"/>
              <a:t>23/03/2022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289398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B6EC551-39AE-4717-BB30-ADB11ADA1323}" type="datetimeFigureOut">
              <a:rPr lang="nl-BE" smtClean="0"/>
              <a:t>23/03/2022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253053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5B6EC551-39AE-4717-BB30-ADB11ADA1323}" type="datetimeFigureOut">
              <a:rPr lang="nl-BE" smtClean="0"/>
              <a:t>23/03/2022</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134586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5B6EC551-39AE-4717-BB30-ADB11ADA1323}" type="datetimeFigureOut">
              <a:rPr lang="nl-BE" smtClean="0"/>
              <a:t>23/03/2022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288352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5B6EC551-39AE-4717-BB30-ADB11ADA1323}" type="datetimeFigureOut">
              <a:rPr lang="nl-BE" smtClean="0"/>
              <a:t>23/03/2022</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46050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5B6EC551-39AE-4717-BB30-ADB11ADA1323}" type="datetimeFigureOut">
              <a:rPr lang="nl-BE" smtClean="0"/>
              <a:t>23/03/2022</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3701043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B6EC551-39AE-4717-BB30-ADB11ADA1323}" type="datetimeFigureOut">
              <a:rPr lang="nl-BE" smtClean="0"/>
              <a:t>23/03/2022</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2419748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B6EC551-39AE-4717-BB30-ADB11ADA1323}" type="datetimeFigureOut">
              <a:rPr lang="nl-BE" smtClean="0"/>
              <a:t>23/03/2022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235642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B6EC551-39AE-4717-BB30-ADB11ADA1323}" type="datetimeFigureOut">
              <a:rPr lang="nl-BE" smtClean="0"/>
              <a:t>23/03/2022</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792D3A65-6C17-46AE-9F71-7146D2A48AC7}" type="slidenum">
              <a:rPr lang="nl-BE" smtClean="0"/>
              <a:t>‹nr.›</a:t>
            </a:fld>
            <a:endParaRPr lang="nl-BE"/>
          </a:p>
        </p:txBody>
      </p:sp>
    </p:spTree>
    <p:extLst>
      <p:ext uri="{BB962C8B-B14F-4D97-AF65-F5344CB8AC3E}">
        <p14:creationId xmlns:p14="http://schemas.microsoft.com/office/powerpoint/2010/main" val="97409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EC551-39AE-4717-BB30-ADB11ADA1323}" type="datetimeFigureOut">
              <a:rPr lang="nl-BE" smtClean="0"/>
              <a:t>23/03/2022</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D3A65-6C17-46AE-9F71-7146D2A48AC7}" type="slidenum">
              <a:rPr lang="nl-BE" smtClean="0"/>
              <a:t>‹nr.›</a:t>
            </a:fld>
            <a:endParaRPr lang="nl-BE"/>
          </a:p>
        </p:txBody>
      </p:sp>
    </p:spTree>
    <p:extLst>
      <p:ext uri="{BB962C8B-B14F-4D97-AF65-F5344CB8AC3E}">
        <p14:creationId xmlns:p14="http://schemas.microsoft.com/office/powerpoint/2010/main" val="2288649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184" y="1098749"/>
            <a:ext cx="7854505" cy="4499856"/>
          </a:xfrm>
          <a:prstGeom prst="rect">
            <a:avLst/>
          </a:prstGeom>
        </p:spPr>
      </p:pic>
      <p:sp>
        <p:nvSpPr>
          <p:cNvPr id="3" name="Tekstvak 2"/>
          <p:cNvSpPr txBox="1"/>
          <p:nvPr/>
        </p:nvSpPr>
        <p:spPr>
          <a:xfrm>
            <a:off x="1184052" y="5413939"/>
            <a:ext cx="9192768" cy="861774"/>
          </a:xfrm>
          <a:prstGeom prst="rect">
            <a:avLst/>
          </a:prstGeom>
          <a:noFill/>
        </p:spPr>
        <p:txBody>
          <a:bodyPr wrap="square" rtlCol="0">
            <a:spAutoFit/>
          </a:bodyPr>
          <a:lstStyle/>
          <a:p>
            <a:pPr algn="ctr"/>
            <a:r>
              <a:rPr lang="nl-BE" sz="2500" dirty="0"/>
              <a:t>Hilde Lauwers en Niels Vanwolleghem</a:t>
            </a:r>
          </a:p>
          <a:p>
            <a:pPr algn="ctr"/>
            <a:r>
              <a:rPr lang="nl-BE" sz="2500" dirty="0"/>
              <a:t>KANTL 17 maart 2022</a:t>
            </a:r>
          </a:p>
        </p:txBody>
      </p:sp>
    </p:spTree>
    <p:extLst>
      <p:ext uri="{BB962C8B-B14F-4D97-AF65-F5344CB8AC3E}">
        <p14:creationId xmlns:p14="http://schemas.microsoft.com/office/powerpoint/2010/main" val="160893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e a Photorealistic Letter Envelope in Photoshop - SitePoint">
            <a:extLst>
              <a:ext uri="{FF2B5EF4-FFF2-40B4-BE49-F238E27FC236}">
                <a16:creationId xmlns="" xmlns:a16="http://schemas.microsoft.com/office/drawing/2014/main" id="{4AED4201-E45C-5E4E-B338-8C804D1BA4B8}"/>
              </a:ext>
            </a:extLst>
          </p:cNvPr>
          <p:cNvPicPr>
            <a:picLocks noChangeAspect="1"/>
          </p:cNvPicPr>
          <p:nvPr/>
        </p:nvPicPr>
        <p:blipFill rotWithShape="1">
          <a:blip r:embed="rId2">
            <a:extLst>
              <a:ext uri="{28A0092B-C50C-407E-A947-70E740481C1C}">
                <a14:useLocalDpi xmlns:a14="http://schemas.microsoft.com/office/drawing/2010/main" val="0"/>
              </a:ext>
            </a:extLst>
          </a:blip>
          <a:srcRect l="8325" t="9412" r="7150" b="11225"/>
          <a:stretch/>
        </p:blipFill>
        <p:spPr bwMode="auto">
          <a:xfrm>
            <a:off x="1974850" y="258761"/>
            <a:ext cx="8242300" cy="5994401"/>
          </a:xfrm>
          <a:prstGeom prst="rect">
            <a:avLst/>
          </a:prstGeom>
          <a:noFill/>
          <a:ln>
            <a:noFill/>
          </a:ln>
        </p:spPr>
      </p:pic>
      <p:sp>
        <p:nvSpPr>
          <p:cNvPr id="2" name="Titel 1">
            <a:extLst>
              <a:ext uri="{FF2B5EF4-FFF2-40B4-BE49-F238E27FC236}">
                <a16:creationId xmlns="" xmlns:a16="http://schemas.microsoft.com/office/drawing/2014/main" id="{C5D1C27B-ACC6-E649-AAAA-B98C68DFAE12}"/>
              </a:ext>
            </a:extLst>
          </p:cNvPr>
          <p:cNvSpPr>
            <a:spLocks noGrp="1"/>
          </p:cNvSpPr>
          <p:nvPr>
            <p:ph type="ctrTitle"/>
          </p:nvPr>
        </p:nvSpPr>
        <p:spPr/>
        <p:txBody>
          <a:bodyPr/>
          <a:lstStyle/>
          <a:p>
            <a:r>
              <a:rPr lang="nl-BE" dirty="0"/>
              <a:t>Verbrief de liefde</a:t>
            </a:r>
          </a:p>
        </p:txBody>
      </p:sp>
      <p:sp>
        <p:nvSpPr>
          <p:cNvPr id="3" name="Ondertitel 2">
            <a:extLst>
              <a:ext uri="{FF2B5EF4-FFF2-40B4-BE49-F238E27FC236}">
                <a16:creationId xmlns="" xmlns:a16="http://schemas.microsoft.com/office/drawing/2014/main" id="{124DA00A-5277-4F42-BAC4-3A8FE10AB86A}"/>
              </a:ext>
            </a:extLst>
          </p:cNvPr>
          <p:cNvSpPr>
            <a:spLocks noGrp="1"/>
          </p:cNvSpPr>
          <p:nvPr>
            <p:ph type="subTitle" idx="1"/>
          </p:nvPr>
        </p:nvSpPr>
        <p:spPr/>
        <p:txBody>
          <a:bodyPr/>
          <a:lstStyle/>
          <a:p>
            <a:r>
              <a:rPr lang="nl-BE" dirty="0"/>
              <a:t>Over de briefroman, vroeger en nu</a:t>
            </a:r>
          </a:p>
        </p:txBody>
      </p:sp>
    </p:spTree>
    <p:extLst>
      <p:ext uri="{BB962C8B-B14F-4D97-AF65-F5344CB8AC3E}">
        <p14:creationId xmlns:p14="http://schemas.microsoft.com/office/powerpoint/2010/main" val="2008245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 xmlns:a16="http://schemas.microsoft.com/office/drawing/2014/main" id="{63D89C55-8A03-BF4D-834D-424DA9BE9933}"/>
              </a:ext>
            </a:extLst>
          </p:cNvPr>
          <p:cNvPicPr>
            <a:picLocks noChangeAspect="1"/>
          </p:cNvPicPr>
          <p:nvPr/>
        </p:nvPicPr>
        <p:blipFill>
          <a:blip r:embed="rId4"/>
          <a:stretch>
            <a:fillRect/>
          </a:stretch>
        </p:blipFill>
        <p:spPr>
          <a:xfrm>
            <a:off x="6875522" y="468319"/>
            <a:ext cx="5181012" cy="6046769"/>
          </a:xfrm>
          <a:prstGeom prst="rect">
            <a:avLst/>
          </a:prstGeom>
        </p:spPr>
      </p:pic>
      <p:sp>
        <p:nvSpPr>
          <p:cNvPr id="3" name="Tijdelijke aanduiding voor inhoud 2"/>
          <p:cNvSpPr>
            <a:spLocks noGrp="1"/>
          </p:cNvSpPr>
          <p:nvPr>
            <p:ph idx="1"/>
          </p:nvPr>
        </p:nvSpPr>
        <p:spPr>
          <a:xfrm>
            <a:off x="410986" y="235497"/>
            <a:ext cx="6675120" cy="4351338"/>
          </a:xfrm>
        </p:spPr>
        <p:txBody>
          <a:bodyPr/>
          <a:lstStyle/>
          <a:p>
            <a:pPr marL="0" indent="0">
              <a:buNone/>
            </a:pPr>
            <a:r>
              <a:rPr lang="nl-BE" b="1" dirty="0"/>
              <a:t>Stap 1: Introductie en voorkennis activeren</a:t>
            </a:r>
          </a:p>
        </p:txBody>
      </p:sp>
      <p:pic>
        <p:nvPicPr>
          <p:cNvPr id="2" name="watchapp-1-skagen-download-720p.mp4" descr="watchapp-1-skagen-download-720p.mp4">
            <a:hlinkClick r:id="" action="ppaction://media"/>
            <a:extLst>
              <a:ext uri="{FF2B5EF4-FFF2-40B4-BE49-F238E27FC236}">
                <a16:creationId xmlns="" xmlns:a16="http://schemas.microsoft.com/office/drawing/2014/main" id="{771FEB94-F311-5942-A729-4941ABD788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466" y="1405728"/>
            <a:ext cx="6675120" cy="4171950"/>
          </a:xfrm>
          <a:prstGeom prst="rect">
            <a:avLst/>
          </a:prstGeom>
        </p:spPr>
      </p:pic>
    </p:spTree>
    <p:extLst>
      <p:ext uri="{BB962C8B-B14F-4D97-AF65-F5344CB8AC3E}">
        <p14:creationId xmlns:p14="http://schemas.microsoft.com/office/powerpoint/2010/main" val="591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5800" y="365125"/>
            <a:ext cx="10515600" cy="4351338"/>
          </a:xfrm>
        </p:spPr>
        <p:txBody>
          <a:bodyPr/>
          <a:lstStyle/>
          <a:p>
            <a:pPr marL="0" indent="0">
              <a:buNone/>
            </a:pPr>
            <a:r>
              <a:rPr lang="nl-BE" b="1" dirty="0"/>
              <a:t>Stap 1: Introductie en voorkennis activeren</a:t>
            </a:r>
          </a:p>
          <a:p>
            <a:pPr marL="0" indent="0">
              <a:buNone/>
            </a:pPr>
            <a:endParaRPr lang="nl-BE" b="1" dirty="0"/>
          </a:p>
          <a:p>
            <a:pPr>
              <a:buFontTx/>
              <a:buChar char="-"/>
            </a:pPr>
            <a:r>
              <a:rPr lang="nl-BE" dirty="0"/>
              <a:t>Skagens ‘Watchapp’ over Emmi en Leo </a:t>
            </a:r>
            <a:r>
              <a:rPr lang="nl-BE" dirty="0">
                <a:sym typeface="Wingdings" pitchFamily="2" charset="2"/>
              </a:rPr>
              <a:t> Whatsappberichtjes</a:t>
            </a:r>
            <a:endParaRPr lang="nl-BE" dirty="0"/>
          </a:p>
          <a:p>
            <a:pPr>
              <a:buFontTx/>
              <a:buChar char="-"/>
            </a:pPr>
            <a:r>
              <a:rPr lang="nl-BE" dirty="0"/>
              <a:t>Gebaseerd op Daniel Glattauers </a:t>
            </a:r>
            <a:r>
              <a:rPr lang="nl-BE" i="1" dirty="0"/>
              <a:t>Gut gegen Nordwind</a:t>
            </a:r>
            <a:r>
              <a:rPr lang="nl-BE" dirty="0"/>
              <a:t>  </a:t>
            </a:r>
            <a:r>
              <a:rPr lang="nl-BE" dirty="0">
                <a:sym typeface="Wingdings" pitchFamily="2" charset="2"/>
              </a:rPr>
              <a:t> e-mailroman</a:t>
            </a:r>
            <a:endParaRPr lang="nl-BE" dirty="0"/>
          </a:p>
        </p:txBody>
      </p:sp>
      <p:pic>
        <p:nvPicPr>
          <p:cNvPr id="4" name="Afbeelding 3">
            <a:extLst>
              <a:ext uri="{FF2B5EF4-FFF2-40B4-BE49-F238E27FC236}">
                <a16:creationId xmlns="" xmlns:a16="http://schemas.microsoft.com/office/drawing/2014/main" id="{5392733E-8710-9049-9117-15C2A7DDF7ED}"/>
              </a:ext>
            </a:extLst>
          </p:cNvPr>
          <p:cNvPicPr>
            <a:picLocks noChangeAspect="1"/>
          </p:cNvPicPr>
          <p:nvPr/>
        </p:nvPicPr>
        <p:blipFill>
          <a:blip r:embed="rId2"/>
          <a:stretch>
            <a:fillRect/>
          </a:stretch>
        </p:blipFill>
        <p:spPr>
          <a:xfrm>
            <a:off x="2710543" y="2709869"/>
            <a:ext cx="6770914" cy="3731526"/>
          </a:xfrm>
          <a:prstGeom prst="rect">
            <a:avLst/>
          </a:prstGeom>
        </p:spPr>
      </p:pic>
    </p:spTree>
    <p:extLst>
      <p:ext uri="{BB962C8B-B14F-4D97-AF65-F5344CB8AC3E}">
        <p14:creationId xmlns:p14="http://schemas.microsoft.com/office/powerpoint/2010/main" val="150463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1999" y="1100935"/>
            <a:ext cx="6995156" cy="4351338"/>
          </a:xfrm>
        </p:spPr>
        <p:txBody>
          <a:bodyPr/>
          <a:lstStyle/>
          <a:p>
            <a:pPr marL="0" indent="0">
              <a:buNone/>
            </a:pPr>
            <a:r>
              <a:rPr lang="nl-BE" b="1" dirty="0"/>
              <a:t>Stap 2: Kenmerken briefroman via recensie </a:t>
            </a:r>
            <a:r>
              <a:rPr lang="nl-BE" b="1" i="1" dirty="0"/>
              <a:t>Gut gegen Nordwind </a:t>
            </a:r>
            <a:r>
              <a:rPr lang="nl-BE" b="1" dirty="0"/>
              <a:t>(D. Glattauer, 2006)</a:t>
            </a:r>
          </a:p>
        </p:txBody>
      </p:sp>
      <p:pic>
        <p:nvPicPr>
          <p:cNvPr id="7" name="Afbeelding 6" descr="Afbeelding met tekst&#10;&#10;Automatisch gegenereerde beschrijving">
            <a:extLst>
              <a:ext uri="{FF2B5EF4-FFF2-40B4-BE49-F238E27FC236}">
                <a16:creationId xmlns="" xmlns:a16="http://schemas.microsoft.com/office/drawing/2014/main" id="{A908BDC6-9AD1-D24C-A73A-8E84BBF14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59" y="2522752"/>
            <a:ext cx="7249979" cy="906248"/>
          </a:xfrm>
          <a:prstGeom prst="rect">
            <a:avLst/>
          </a:prstGeom>
        </p:spPr>
      </p:pic>
      <p:pic>
        <p:nvPicPr>
          <p:cNvPr id="9" name="Afbeelding 8" descr="Afbeelding met tekst&#10;&#10;Automatisch gegenereerde beschrijving">
            <a:extLst>
              <a:ext uri="{FF2B5EF4-FFF2-40B4-BE49-F238E27FC236}">
                <a16:creationId xmlns="" xmlns:a16="http://schemas.microsoft.com/office/drawing/2014/main" id="{43D85806-88D4-1D4F-9F24-5614CAEB7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8" y="3557565"/>
            <a:ext cx="7249979" cy="906248"/>
          </a:xfrm>
          <a:prstGeom prst="rect">
            <a:avLst/>
          </a:prstGeom>
        </p:spPr>
      </p:pic>
      <p:pic>
        <p:nvPicPr>
          <p:cNvPr id="11" name="Afbeelding 10">
            <a:extLst>
              <a:ext uri="{FF2B5EF4-FFF2-40B4-BE49-F238E27FC236}">
                <a16:creationId xmlns="" xmlns:a16="http://schemas.microsoft.com/office/drawing/2014/main" id="{79F9DA54-83C6-2D48-AA77-4C69143FC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7" y="4468173"/>
            <a:ext cx="7249979" cy="497548"/>
          </a:xfrm>
          <a:prstGeom prst="rect">
            <a:avLst/>
          </a:prstGeom>
        </p:spPr>
      </p:pic>
      <p:pic>
        <p:nvPicPr>
          <p:cNvPr id="13" name="Afbeelding 12">
            <a:extLst>
              <a:ext uri="{FF2B5EF4-FFF2-40B4-BE49-F238E27FC236}">
                <a16:creationId xmlns="" xmlns:a16="http://schemas.microsoft.com/office/drawing/2014/main" id="{7D669506-1071-CD40-90C7-8BE1022D1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57" y="5251794"/>
            <a:ext cx="7249979" cy="577511"/>
          </a:xfrm>
          <a:prstGeom prst="rect">
            <a:avLst/>
          </a:prstGeom>
        </p:spPr>
      </p:pic>
      <p:sp>
        <p:nvSpPr>
          <p:cNvPr id="22" name="Pijl links 21">
            <a:extLst>
              <a:ext uri="{FF2B5EF4-FFF2-40B4-BE49-F238E27FC236}">
                <a16:creationId xmlns="" xmlns:a16="http://schemas.microsoft.com/office/drawing/2014/main" id="{FE25764C-A094-7A42-B882-72C0FDAE9854}"/>
              </a:ext>
            </a:extLst>
          </p:cNvPr>
          <p:cNvSpPr/>
          <p:nvPr/>
        </p:nvSpPr>
        <p:spPr>
          <a:xfrm>
            <a:off x="7387136" y="2812877"/>
            <a:ext cx="1234440" cy="374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links 22">
            <a:extLst>
              <a:ext uri="{FF2B5EF4-FFF2-40B4-BE49-F238E27FC236}">
                <a16:creationId xmlns="" xmlns:a16="http://schemas.microsoft.com/office/drawing/2014/main" id="{C100BDEE-851E-9745-A223-EE3493679339}"/>
              </a:ext>
            </a:extLst>
          </p:cNvPr>
          <p:cNvSpPr/>
          <p:nvPr/>
        </p:nvSpPr>
        <p:spPr>
          <a:xfrm>
            <a:off x="7387136" y="3828891"/>
            <a:ext cx="1234440" cy="374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links 23">
            <a:extLst>
              <a:ext uri="{FF2B5EF4-FFF2-40B4-BE49-F238E27FC236}">
                <a16:creationId xmlns="" xmlns:a16="http://schemas.microsoft.com/office/drawing/2014/main" id="{AB317AA6-FC11-6743-BE8B-F620560B0AE4}"/>
              </a:ext>
            </a:extLst>
          </p:cNvPr>
          <p:cNvSpPr/>
          <p:nvPr/>
        </p:nvSpPr>
        <p:spPr>
          <a:xfrm>
            <a:off x="7387136" y="4657585"/>
            <a:ext cx="1234440" cy="374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Pijl links 24">
            <a:extLst>
              <a:ext uri="{FF2B5EF4-FFF2-40B4-BE49-F238E27FC236}">
                <a16:creationId xmlns="" xmlns:a16="http://schemas.microsoft.com/office/drawing/2014/main" id="{EA5E0E2F-A568-6C4C-A454-ED9D95C295E2}"/>
              </a:ext>
            </a:extLst>
          </p:cNvPr>
          <p:cNvSpPr/>
          <p:nvPr/>
        </p:nvSpPr>
        <p:spPr>
          <a:xfrm>
            <a:off x="7387136" y="5382425"/>
            <a:ext cx="1234440" cy="374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 xmlns:a16="http://schemas.microsoft.com/office/drawing/2014/main" id="{B869AE40-A510-2544-A9AA-A760EF7B36C1}"/>
              </a:ext>
            </a:extLst>
          </p:cNvPr>
          <p:cNvSpPr txBox="1"/>
          <p:nvPr/>
        </p:nvSpPr>
        <p:spPr>
          <a:xfrm>
            <a:off x="8991597" y="2673711"/>
            <a:ext cx="2743200" cy="646331"/>
          </a:xfrm>
          <a:prstGeom prst="rect">
            <a:avLst/>
          </a:prstGeom>
          <a:noFill/>
        </p:spPr>
        <p:txBody>
          <a:bodyPr wrap="square" rtlCol="0">
            <a:spAutoFit/>
          </a:bodyPr>
          <a:lstStyle/>
          <a:p>
            <a:r>
              <a:rPr lang="nl-BE" b="1" dirty="0"/>
              <a:t>Personages met eigen karakter en eigenschappen</a:t>
            </a:r>
          </a:p>
        </p:txBody>
      </p:sp>
      <p:sp>
        <p:nvSpPr>
          <p:cNvPr id="27" name="Tekstvak 26">
            <a:extLst>
              <a:ext uri="{FF2B5EF4-FFF2-40B4-BE49-F238E27FC236}">
                <a16:creationId xmlns="" xmlns:a16="http://schemas.microsoft.com/office/drawing/2014/main" id="{A3F01A7F-067C-9D4E-8B4A-85CE4DB67419}"/>
              </a:ext>
            </a:extLst>
          </p:cNvPr>
          <p:cNvSpPr txBox="1"/>
          <p:nvPr/>
        </p:nvSpPr>
        <p:spPr>
          <a:xfrm>
            <a:off x="8991597" y="3744193"/>
            <a:ext cx="2743200" cy="646331"/>
          </a:xfrm>
          <a:prstGeom prst="rect">
            <a:avLst/>
          </a:prstGeom>
          <a:noFill/>
        </p:spPr>
        <p:txBody>
          <a:bodyPr wrap="square" rtlCol="0">
            <a:spAutoFit/>
          </a:bodyPr>
          <a:lstStyle/>
          <a:p>
            <a:r>
              <a:rPr lang="nl-BE" b="1" dirty="0"/>
              <a:t>Focus op gevoelens, gedachten, psychologie</a:t>
            </a:r>
          </a:p>
        </p:txBody>
      </p:sp>
      <p:sp>
        <p:nvSpPr>
          <p:cNvPr id="28" name="Tekstvak 27">
            <a:extLst>
              <a:ext uri="{FF2B5EF4-FFF2-40B4-BE49-F238E27FC236}">
                <a16:creationId xmlns="" xmlns:a16="http://schemas.microsoft.com/office/drawing/2014/main" id="{A78A9885-5D2E-A449-A917-C8D1C1595154}"/>
              </a:ext>
            </a:extLst>
          </p:cNvPr>
          <p:cNvSpPr txBox="1"/>
          <p:nvPr/>
        </p:nvSpPr>
        <p:spPr>
          <a:xfrm>
            <a:off x="8991595" y="4559342"/>
            <a:ext cx="2910840" cy="646331"/>
          </a:xfrm>
          <a:prstGeom prst="rect">
            <a:avLst/>
          </a:prstGeom>
          <a:noFill/>
        </p:spPr>
        <p:txBody>
          <a:bodyPr wrap="square" rtlCol="0">
            <a:spAutoFit/>
          </a:bodyPr>
          <a:lstStyle/>
          <a:p>
            <a:r>
              <a:rPr lang="nl-BE" b="1" dirty="0"/>
              <a:t>Spel met informatie (voorsprong of achterstand)</a:t>
            </a:r>
          </a:p>
        </p:txBody>
      </p:sp>
      <p:sp>
        <p:nvSpPr>
          <p:cNvPr id="29" name="Tekstvak 28">
            <a:extLst>
              <a:ext uri="{FF2B5EF4-FFF2-40B4-BE49-F238E27FC236}">
                <a16:creationId xmlns="" xmlns:a16="http://schemas.microsoft.com/office/drawing/2014/main" id="{95D2B2EC-7BF0-5340-B45B-66E44AADDFB0}"/>
              </a:ext>
            </a:extLst>
          </p:cNvPr>
          <p:cNvSpPr txBox="1"/>
          <p:nvPr/>
        </p:nvSpPr>
        <p:spPr>
          <a:xfrm>
            <a:off x="8991595" y="5445158"/>
            <a:ext cx="2910840" cy="369332"/>
          </a:xfrm>
          <a:prstGeom prst="rect">
            <a:avLst/>
          </a:prstGeom>
          <a:noFill/>
        </p:spPr>
        <p:txBody>
          <a:bodyPr wrap="square" rtlCol="0">
            <a:spAutoFit/>
          </a:bodyPr>
          <a:lstStyle/>
          <a:p>
            <a:r>
              <a:rPr lang="nl-BE" b="1" dirty="0"/>
              <a:t>Writing to the moment</a:t>
            </a:r>
          </a:p>
        </p:txBody>
      </p:sp>
      <p:pic>
        <p:nvPicPr>
          <p:cNvPr id="1026" name="Picture 2" descr="Gut gegen Nordwind” – Benefizveranstaltung f. DRK-Leukämietypisierung |  plays-in-business.com/pibold">
            <a:extLst>
              <a:ext uri="{FF2B5EF4-FFF2-40B4-BE49-F238E27FC236}">
                <a16:creationId xmlns="" xmlns:a16="http://schemas.microsoft.com/office/drawing/2014/main" id="{8C6B493F-0073-5842-BA6C-89BD23816A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2024" y="113916"/>
            <a:ext cx="2300414" cy="221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38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498243"/>
            <a:ext cx="10515600" cy="4351338"/>
          </a:xfrm>
        </p:spPr>
        <p:txBody>
          <a:bodyPr/>
          <a:lstStyle/>
          <a:p>
            <a:pPr marL="0" indent="0">
              <a:buNone/>
            </a:pPr>
            <a:r>
              <a:rPr lang="nl-BE" b="1" dirty="0"/>
              <a:t>Stap 3: Informatie verzamelen</a:t>
            </a:r>
          </a:p>
        </p:txBody>
      </p:sp>
      <p:pic>
        <p:nvPicPr>
          <p:cNvPr id="4" name="Afbeelding 3">
            <a:extLst>
              <a:ext uri="{FF2B5EF4-FFF2-40B4-BE49-F238E27FC236}">
                <a16:creationId xmlns="" xmlns:a16="http://schemas.microsoft.com/office/drawing/2014/main" id="{E1210354-577C-5B4A-A0E8-8C432494336F}"/>
              </a:ext>
            </a:extLst>
          </p:cNvPr>
          <p:cNvPicPr>
            <a:picLocks noChangeAspect="1"/>
          </p:cNvPicPr>
          <p:nvPr/>
        </p:nvPicPr>
        <p:blipFill>
          <a:blip r:embed="rId2"/>
          <a:stretch>
            <a:fillRect/>
          </a:stretch>
        </p:blipFill>
        <p:spPr>
          <a:xfrm>
            <a:off x="5766823" y="2252831"/>
            <a:ext cx="6083057" cy="4351338"/>
          </a:xfrm>
          <a:prstGeom prst="rect">
            <a:avLst/>
          </a:prstGeom>
        </p:spPr>
      </p:pic>
      <p:pic>
        <p:nvPicPr>
          <p:cNvPr id="5" name="Afbeelding 4">
            <a:extLst>
              <a:ext uri="{FF2B5EF4-FFF2-40B4-BE49-F238E27FC236}">
                <a16:creationId xmlns="" xmlns:a16="http://schemas.microsoft.com/office/drawing/2014/main" id="{D2C316E1-35FA-3F4E-860B-45B4F795BB6D}"/>
              </a:ext>
            </a:extLst>
          </p:cNvPr>
          <p:cNvPicPr>
            <a:picLocks noChangeAspect="1"/>
          </p:cNvPicPr>
          <p:nvPr/>
        </p:nvPicPr>
        <p:blipFill>
          <a:blip r:embed="rId3"/>
          <a:stretch>
            <a:fillRect/>
          </a:stretch>
        </p:blipFill>
        <p:spPr>
          <a:xfrm>
            <a:off x="1544916" y="1168314"/>
            <a:ext cx="9625805" cy="872024"/>
          </a:xfrm>
          <a:prstGeom prst="rect">
            <a:avLst/>
          </a:prstGeom>
        </p:spPr>
      </p:pic>
      <p:sp>
        <p:nvSpPr>
          <p:cNvPr id="18" name="Tekstvak 17">
            <a:extLst>
              <a:ext uri="{FF2B5EF4-FFF2-40B4-BE49-F238E27FC236}">
                <a16:creationId xmlns="" xmlns:a16="http://schemas.microsoft.com/office/drawing/2014/main" id="{D2F43F1D-D55B-2944-AD41-B2F165634BB2}"/>
              </a:ext>
            </a:extLst>
          </p:cNvPr>
          <p:cNvSpPr txBox="1"/>
          <p:nvPr/>
        </p:nvSpPr>
        <p:spPr>
          <a:xfrm>
            <a:off x="723117" y="2710409"/>
            <a:ext cx="2743200" cy="646331"/>
          </a:xfrm>
          <a:prstGeom prst="rect">
            <a:avLst/>
          </a:prstGeom>
          <a:noFill/>
        </p:spPr>
        <p:txBody>
          <a:bodyPr wrap="square" rtlCol="0">
            <a:spAutoFit/>
          </a:bodyPr>
          <a:lstStyle/>
          <a:p>
            <a:r>
              <a:rPr lang="nl-BE" b="1" dirty="0"/>
              <a:t>Personages met eigen karakter en eigenschappen</a:t>
            </a:r>
          </a:p>
        </p:txBody>
      </p:sp>
      <p:sp>
        <p:nvSpPr>
          <p:cNvPr id="19" name="Tekstvak 18">
            <a:extLst>
              <a:ext uri="{FF2B5EF4-FFF2-40B4-BE49-F238E27FC236}">
                <a16:creationId xmlns="" xmlns:a16="http://schemas.microsoft.com/office/drawing/2014/main" id="{7E24DBB0-EB6B-5E48-9A6C-C3F2480A6E4E}"/>
              </a:ext>
            </a:extLst>
          </p:cNvPr>
          <p:cNvSpPr txBox="1"/>
          <p:nvPr/>
        </p:nvSpPr>
        <p:spPr>
          <a:xfrm>
            <a:off x="723117" y="3583424"/>
            <a:ext cx="2743200" cy="646331"/>
          </a:xfrm>
          <a:prstGeom prst="rect">
            <a:avLst/>
          </a:prstGeom>
          <a:noFill/>
        </p:spPr>
        <p:txBody>
          <a:bodyPr wrap="square" rtlCol="0">
            <a:spAutoFit/>
          </a:bodyPr>
          <a:lstStyle/>
          <a:p>
            <a:r>
              <a:rPr lang="nl-BE" b="1" dirty="0"/>
              <a:t>Focus op gevoelens, gedachten, psychologie</a:t>
            </a:r>
          </a:p>
        </p:txBody>
      </p:sp>
      <p:sp>
        <p:nvSpPr>
          <p:cNvPr id="20" name="Tekstvak 19">
            <a:extLst>
              <a:ext uri="{FF2B5EF4-FFF2-40B4-BE49-F238E27FC236}">
                <a16:creationId xmlns="" xmlns:a16="http://schemas.microsoft.com/office/drawing/2014/main" id="{811D61F7-E6B2-FA43-8560-96A430627BD4}"/>
              </a:ext>
            </a:extLst>
          </p:cNvPr>
          <p:cNvSpPr txBox="1"/>
          <p:nvPr/>
        </p:nvSpPr>
        <p:spPr>
          <a:xfrm>
            <a:off x="723117" y="4610649"/>
            <a:ext cx="2910840" cy="646331"/>
          </a:xfrm>
          <a:prstGeom prst="rect">
            <a:avLst/>
          </a:prstGeom>
          <a:noFill/>
        </p:spPr>
        <p:txBody>
          <a:bodyPr wrap="square" rtlCol="0">
            <a:spAutoFit/>
          </a:bodyPr>
          <a:lstStyle/>
          <a:p>
            <a:r>
              <a:rPr lang="nl-BE" b="1" dirty="0"/>
              <a:t>Spel met informatie (voorsprong of achterstand)</a:t>
            </a:r>
          </a:p>
        </p:txBody>
      </p:sp>
      <p:sp>
        <p:nvSpPr>
          <p:cNvPr id="21" name="Tekstvak 20">
            <a:extLst>
              <a:ext uri="{FF2B5EF4-FFF2-40B4-BE49-F238E27FC236}">
                <a16:creationId xmlns="" xmlns:a16="http://schemas.microsoft.com/office/drawing/2014/main" id="{822F814C-25B7-8144-98F9-013BB03F7920}"/>
              </a:ext>
            </a:extLst>
          </p:cNvPr>
          <p:cNvSpPr txBox="1"/>
          <p:nvPr/>
        </p:nvSpPr>
        <p:spPr>
          <a:xfrm>
            <a:off x="723117" y="5498428"/>
            <a:ext cx="2910840" cy="369332"/>
          </a:xfrm>
          <a:prstGeom prst="rect">
            <a:avLst/>
          </a:prstGeom>
          <a:noFill/>
        </p:spPr>
        <p:txBody>
          <a:bodyPr wrap="square" rtlCol="0">
            <a:spAutoFit/>
          </a:bodyPr>
          <a:lstStyle/>
          <a:p>
            <a:r>
              <a:rPr lang="nl-BE" b="1" dirty="0"/>
              <a:t>Writing to the moment</a:t>
            </a:r>
          </a:p>
        </p:txBody>
      </p:sp>
      <p:cxnSp>
        <p:nvCxnSpPr>
          <p:cNvPr id="8" name="Rechte verbindingslijn met pijl 7">
            <a:extLst>
              <a:ext uri="{FF2B5EF4-FFF2-40B4-BE49-F238E27FC236}">
                <a16:creationId xmlns="" xmlns:a16="http://schemas.microsoft.com/office/drawing/2014/main" id="{7F927C33-9EC3-8A46-94B0-499FAF9F4070}"/>
              </a:ext>
            </a:extLst>
          </p:cNvPr>
          <p:cNvCxnSpPr>
            <a:stCxn id="18" idx="3"/>
          </p:cNvCxnSpPr>
          <p:nvPr/>
        </p:nvCxnSpPr>
        <p:spPr>
          <a:xfrm flipV="1">
            <a:off x="3466317" y="2821484"/>
            <a:ext cx="1743355" cy="21209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 xmlns:a16="http://schemas.microsoft.com/office/drawing/2014/main" id="{D01391B0-105B-5545-BBA5-15BAB3DFA7CB}"/>
              </a:ext>
            </a:extLst>
          </p:cNvPr>
          <p:cNvCxnSpPr>
            <a:cxnSpLocks/>
          </p:cNvCxnSpPr>
          <p:nvPr/>
        </p:nvCxnSpPr>
        <p:spPr>
          <a:xfrm flipV="1">
            <a:off x="3532868" y="3207667"/>
            <a:ext cx="1743355" cy="77423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 xmlns:a16="http://schemas.microsoft.com/office/drawing/2014/main" id="{BFE0D6D9-9B36-EC4B-B9DC-50B3C54FE509}"/>
              </a:ext>
            </a:extLst>
          </p:cNvPr>
          <p:cNvCxnSpPr>
            <a:cxnSpLocks/>
          </p:cNvCxnSpPr>
          <p:nvPr/>
        </p:nvCxnSpPr>
        <p:spPr>
          <a:xfrm flipV="1">
            <a:off x="3695027" y="3650333"/>
            <a:ext cx="1682285" cy="128348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 xmlns:a16="http://schemas.microsoft.com/office/drawing/2014/main" id="{54134E49-FE53-7B47-8640-D048AC60A4E7}"/>
              </a:ext>
            </a:extLst>
          </p:cNvPr>
          <p:cNvCxnSpPr>
            <a:cxnSpLocks/>
          </p:cNvCxnSpPr>
          <p:nvPr/>
        </p:nvCxnSpPr>
        <p:spPr>
          <a:xfrm flipV="1">
            <a:off x="3654381" y="5023673"/>
            <a:ext cx="1555291" cy="716555"/>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2" name="Linkeraccolade 1">
            <a:extLst>
              <a:ext uri="{FF2B5EF4-FFF2-40B4-BE49-F238E27FC236}">
                <a16:creationId xmlns="" xmlns:a16="http://schemas.microsoft.com/office/drawing/2014/main" id="{F5447F2E-38C3-E94A-A6C8-1D2F9CFB17EE}"/>
              </a:ext>
            </a:extLst>
          </p:cNvPr>
          <p:cNvSpPr/>
          <p:nvPr/>
        </p:nvSpPr>
        <p:spPr>
          <a:xfrm>
            <a:off x="5397737" y="3906589"/>
            <a:ext cx="197520" cy="22111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Tree>
    <p:extLst>
      <p:ext uri="{BB962C8B-B14F-4D97-AF65-F5344CB8AC3E}">
        <p14:creationId xmlns:p14="http://schemas.microsoft.com/office/powerpoint/2010/main" val="23558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 xmlns:a16="http://schemas.microsoft.com/office/drawing/2014/main" id="{553F0F0B-EC84-DD45-BB90-A62F176A6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8" t="3432" r="2489" b="2902"/>
          <a:stretch/>
        </p:blipFill>
        <p:spPr>
          <a:xfrm>
            <a:off x="276399" y="141668"/>
            <a:ext cx="5428598" cy="3000925"/>
          </a:xfrm>
          <a:prstGeom prst="rect">
            <a:avLst/>
          </a:prstGeom>
        </p:spPr>
      </p:pic>
      <p:sp>
        <p:nvSpPr>
          <p:cNvPr id="16" name="Rectangle 15">
            <a:extLst>
              <a:ext uri="{FF2B5EF4-FFF2-40B4-BE49-F238E27FC236}">
                <a16:creationId xmlns="" xmlns:a16="http://schemas.microsoft.com/office/drawing/2014/main" id="{417CDA24-35F8-4540-8C52-3096D6D949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fbeelding 10" descr="Afbeelding met tafel&#10;&#10;Automatisch gegenereerde beschrijving">
            <a:extLst>
              <a:ext uri="{FF2B5EF4-FFF2-40B4-BE49-F238E27FC236}">
                <a16:creationId xmlns="" xmlns:a16="http://schemas.microsoft.com/office/drawing/2014/main" id="{81BEEBCF-7D0E-2D47-A762-31E77ED1E3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0" t="3163" r="2290" b="2705"/>
          <a:stretch/>
        </p:blipFill>
        <p:spPr>
          <a:xfrm>
            <a:off x="6487003" y="3675671"/>
            <a:ext cx="5422991" cy="2981378"/>
          </a:xfrm>
          <a:prstGeom prst="rect">
            <a:avLst/>
          </a:prstGeom>
        </p:spPr>
      </p:pic>
      <p:sp>
        <p:nvSpPr>
          <p:cNvPr id="18" name="Rectangle 17">
            <a:extLst>
              <a:ext uri="{FF2B5EF4-FFF2-40B4-BE49-F238E27FC236}">
                <a16:creationId xmlns="" xmlns:a16="http://schemas.microsoft.com/office/drawing/2014/main" id="{8658BFE0-4E65-4174-9C75-687C94E882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FA75DFED-A0C1-4A83-BE1D-0271C1826E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 xmlns:a16="http://schemas.microsoft.com/office/drawing/2014/main" id="{D112EAAB-CE51-0B41-86EF-F853C03706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2" t="3054" r="1618" b="3312"/>
          <a:stretch/>
        </p:blipFill>
        <p:spPr>
          <a:xfrm>
            <a:off x="6487003" y="141668"/>
            <a:ext cx="5258884" cy="2864592"/>
          </a:xfrm>
          <a:prstGeom prst="rect">
            <a:avLst/>
          </a:prstGeom>
        </p:spPr>
      </p:pic>
      <p:pic>
        <p:nvPicPr>
          <p:cNvPr id="8" name="Afbeelding 7" descr="Afbeelding met tekst&#10;&#10;Automatisch gegenereerde beschrijving">
            <a:extLst>
              <a:ext uri="{FF2B5EF4-FFF2-40B4-BE49-F238E27FC236}">
                <a16:creationId xmlns="" xmlns:a16="http://schemas.microsoft.com/office/drawing/2014/main" id="{85EB4E20-F070-A048-84C4-2FC1575AA2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1" t="3054" r="1871" b="1686"/>
          <a:stretch/>
        </p:blipFill>
        <p:spPr>
          <a:xfrm>
            <a:off x="248192" y="3644572"/>
            <a:ext cx="5456805" cy="3051154"/>
          </a:xfrm>
          <a:prstGeom prst="rect">
            <a:avLst/>
          </a:prstGeom>
        </p:spPr>
      </p:pic>
    </p:spTree>
    <p:extLst>
      <p:ext uri="{BB962C8B-B14F-4D97-AF65-F5344CB8AC3E}">
        <p14:creationId xmlns:p14="http://schemas.microsoft.com/office/powerpoint/2010/main" val="74936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4563" y="190023"/>
            <a:ext cx="10515600" cy="4351338"/>
          </a:xfrm>
        </p:spPr>
        <p:txBody>
          <a:bodyPr/>
          <a:lstStyle/>
          <a:p>
            <a:pPr marL="0" indent="0">
              <a:buNone/>
            </a:pPr>
            <a:r>
              <a:rPr lang="nl-BE" b="1" dirty="0"/>
              <a:t>Stap 4a: Contextualiseren genre briefroman</a:t>
            </a:r>
          </a:p>
          <a:p>
            <a:pPr marL="0" indent="0">
              <a:buNone/>
            </a:pPr>
            <a:endParaRPr lang="nl-BE" b="1" dirty="0"/>
          </a:p>
          <a:p>
            <a:pPr marL="0" indent="0">
              <a:buNone/>
            </a:pPr>
            <a:endParaRPr lang="nl-BE" b="1" dirty="0"/>
          </a:p>
          <a:p>
            <a:pPr marL="0" indent="0">
              <a:buNone/>
            </a:pPr>
            <a:endParaRPr lang="nl-BE" b="1" dirty="0"/>
          </a:p>
          <a:p>
            <a:pPr marL="0" indent="0">
              <a:buNone/>
            </a:pPr>
            <a:endParaRPr lang="nl-BE" b="1" dirty="0"/>
          </a:p>
        </p:txBody>
      </p:sp>
      <p:pic>
        <p:nvPicPr>
          <p:cNvPr id="8" name="Afbeelding 7">
            <a:extLst>
              <a:ext uri="{FF2B5EF4-FFF2-40B4-BE49-F238E27FC236}">
                <a16:creationId xmlns="" xmlns:a16="http://schemas.microsoft.com/office/drawing/2014/main" id="{DE1514EA-8D67-E24A-8796-3FF9B5EA9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68533"/>
            <a:ext cx="12192000" cy="751301"/>
          </a:xfrm>
          <a:prstGeom prst="rect">
            <a:avLst/>
          </a:prstGeom>
        </p:spPr>
      </p:pic>
      <p:pic>
        <p:nvPicPr>
          <p:cNvPr id="10" name="Afbeelding 9">
            <a:extLst>
              <a:ext uri="{FF2B5EF4-FFF2-40B4-BE49-F238E27FC236}">
                <a16:creationId xmlns="" xmlns:a16="http://schemas.microsoft.com/office/drawing/2014/main" id="{4DFF2E95-3751-5946-8C5B-DE2EF08D3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11138"/>
            <a:ext cx="12192000" cy="912973"/>
          </a:xfrm>
          <a:prstGeom prst="rect">
            <a:avLst/>
          </a:prstGeom>
        </p:spPr>
      </p:pic>
      <p:pic>
        <p:nvPicPr>
          <p:cNvPr id="14" name="Afbeelding 13">
            <a:extLst>
              <a:ext uri="{FF2B5EF4-FFF2-40B4-BE49-F238E27FC236}">
                <a16:creationId xmlns="" xmlns:a16="http://schemas.microsoft.com/office/drawing/2014/main" id="{7EE16342-9A77-DC49-9684-EC9710F997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16027"/>
            <a:ext cx="12192000" cy="912973"/>
          </a:xfrm>
          <a:prstGeom prst="rect">
            <a:avLst/>
          </a:prstGeom>
        </p:spPr>
      </p:pic>
      <p:pic>
        <p:nvPicPr>
          <p:cNvPr id="7" name="Afbeelding 6" descr="Boete voor overtreden reclameregels in “De Slimste Mens ter Wereld” | Het  Nieuwsblad Mobile"/>
          <p:cNvPicPr/>
          <p:nvPr/>
        </p:nvPicPr>
        <p:blipFill>
          <a:blip r:embed="rId6">
            <a:extLst>
              <a:ext uri="{28A0092B-C50C-407E-A947-70E740481C1C}">
                <a14:useLocalDpi xmlns:a14="http://schemas.microsoft.com/office/drawing/2010/main" val="0"/>
              </a:ext>
            </a:extLst>
          </a:blip>
          <a:srcRect/>
          <a:stretch>
            <a:fillRect/>
          </a:stretch>
        </p:blipFill>
        <p:spPr bwMode="auto">
          <a:xfrm>
            <a:off x="3869287" y="3601156"/>
            <a:ext cx="4597379" cy="2599790"/>
          </a:xfrm>
          <a:prstGeom prst="rect">
            <a:avLst/>
          </a:prstGeom>
          <a:noFill/>
          <a:ln>
            <a:noFill/>
          </a:ln>
        </p:spPr>
      </p:pic>
    </p:spTree>
    <p:extLst>
      <p:ext uri="{BB962C8B-B14F-4D97-AF65-F5344CB8AC3E}">
        <p14:creationId xmlns:p14="http://schemas.microsoft.com/office/powerpoint/2010/main" val="4235835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417CDA24-35F8-4540-8C52-3096D6D949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8658BFE0-4E65-4174-9C75-687C94E882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FA75DFED-A0C1-4A83-BE1D-0271C1826E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10;&#10;Automatisch gegenereerde beschrijving">
            <a:extLst>
              <a:ext uri="{FF2B5EF4-FFF2-40B4-BE49-F238E27FC236}">
                <a16:creationId xmlns="" xmlns:a16="http://schemas.microsoft.com/office/drawing/2014/main" id="{FEC7EB02-BF56-9B43-9757-7A454CED4A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2" t="1691" r="2612" b="1869"/>
          <a:stretch/>
        </p:blipFill>
        <p:spPr>
          <a:xfrm>
            <a:off x="160899" y="72085"/>
            <a:ext cx="5618336" cy="3178134"/>
          </a:xfrm>
          <a:prstGeom prst="rect">
            <a:avLst/>
          </a:prstGeom>
        </p:spPr>
      </p:pic>
      <p:pic>
        <p:nvPicPr>
          <p:cNvPr id="7" name="Afbeelding 6">
            <a:extLst>
              <a:ext uri="{FF2B5EF4-FFF2-40B4-BE49-F238E27FC236}">
                <a16:creationId xmlns="" xmlns:a16="http://schemas.microsoft.com/office/drawing/2014/main" id="{B4B78F63-76FA-D344-8B44-17BDCB971C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5" t="2556" r="2530" b="4345"/>
          <a:stretch/>
        </p:blipFill>
        <p:spPr>
          <a:xfrm>
            <a:off x="6288231" y="143752"/>
            <a:ext cx="5681057" cy="3106467"/>
          </a:xfrm>
          <a:prstGeom prst="rect">
            <a:avLst/>
          </a:prstGeom>
        </p:spPr>
      </p:pic>
      <p:pic>
        <p:nvPicPr>
          <p:cNvPr id="10" name="Afbeelding 9" descr="Afbeelding met tafel&#10;&#10;Automatisch gegenereerde beschrijving">
            <a:extLst>
              <a:ext uri="{FF2B5EF4-FFF2-40B4-BE49-F238E27FC236}">
                <a16:creationId xmlns="" xmlns:a16="http://schemas.microsoft.com/office/drawing/2014/main" id="{FD602BB6-4B71-6842-BC8F-3983B49227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4" t="2954" r="2514" b="3435"/>
          <a:stretch/>
        </p:blipFill>
        <p:spPr>
          <a:xfrm>
            <a:off x="223430" y="3644079"/>
            <a:ext cx="5555805" cy="3095776"/>
          </a:xfrm>
          <a:prstGeom prst="rect">
            <a:avLst/>
          </a:prstGeom>
        </p:spPr>
      </p:pic>
      <p:pic>
        <p:nvPicPr>
          <p:cNvPr id="13" name="Afbeelding 12">
            <a:extLst>
              <a:ext uri="{FF2B5EF4-FFF2-40B4-BE49-F238E27FC236}">
                <a16:creationId xmlns="" xmlns:a16="http://schemas.microsoft.com/office/drawing/2014/main" id="{240E1CFF-B498-3146-9223-3C147C4C1E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7" t="1688" r="1631" b="1746"/>
          <a:stretch/>
        </p:blipFill>
        <p:spPr>
          <a:xfrm>
            <a:off x="6486078" y="3644079"/>
            <a:ext cx="5483210" cy="3101324"/>
          </a:xfrm>
          <a:prstGeom prst="rect">
            <a:avLst/>
          </a:prstGeom>
        </p:spPr>
      </p:pic>
    </p:spTree>
    <p:extLst>
      <p:ext uri="{BB962C8B-B14F-4D97-AF65-F5344CB8AC3E}">
        <p14:creationId xmlns:p14="http://schemas.microsoft.com/office/powerpoint/2010/main" val="3448153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76046" y="184137"/>
            <a:ext cx="10515600" cy="4351338"/>
          </a:xfrm>
        </p:spPr>
        <p:txBody>
          <a:bodyPr/>
          <a:lstStyle/>
          <a:p>
            <a:pPr marL="0" indent="0">
              <a:buNone/>
            </a:pPr>
            <a:r>
              <a:rPr lang="nl-BE" b="1" dirty="0"/>
              <a:t>Stap 4b: </a:t>
            </a:r>
            <a:r>
              <a:rPr lang="nl-BE" b="1" i="1" dirty="0"/>
              <a:t>De historie van mejuffrouw Sara Burgerhart</a:t>
            </a:r>
          </a:p>
          <a:p>
            <a:pPr marL="0" indent="0">
              <a:buNone/>
            </a:pPr>
            <a:endParaRPr lang="nl-BE" b="1" dirty="0"/>
          </a:p>
          <a:p>
            <a:pPr marL="0" indent="0">
              <a:buNone/>
            </a:pPr>
            <a:endParaRPr lang="nl-BE" b="1" dirty="0"/>
          </a:p>
          <a:p>
            <a:pPr marL="0" indent="0">
              <a:buNone/>
            </a:pPr>
            <a:endParaRPr lang="nl-BE" b="1" dirty="0"/>
          </a:p>
          <a:p>
            <a:pPr marL="0" indent="0">
              <a:buNone/>
            </a:pPr>
            <a:endParaRPr lang="nl-BE" b="1" dirty="0"/>
          </a:p>
        </p:txBody>
      </p:sp>
      <p:pic>
        <p:nvPicPr>
          <p:cNvPr id="8" name="Afbeelding 7">
            <a:extLst>
              <a:ext uri="{FF2B5EF4-FFF2-40B4-BE49-F238E27FC236}">
                <a16:creationId xmlns="" xmlns:a16="http://schemas.microsoft.com/office/drawing/2014/main" id="{FCDBC15F-4456-A948-9FD8-0243E4B1458B}"/>
              </a:ext>
            </a:extLst>
          </p:cNvPr>
          <p:cNvPicPr>
            <a:picLocks noChangeAspect="1"/>
          </p:cNvPicPr>
          <p:nvPr/>
        </p:nvPicPr>
        <p:blipFill>
          <a:blip r:embed="rId2"/>
          <a:stretch>
            <a:fillRect/>
          </a:stretch>
        </p:blipFill>
        <p:spPr>
          <a:xfrm>
            <a:off x="2472266" y="972370"/>
            <a:ext cx="7247467" cy="2623108"/>
          </a:xfrm>
          <a:prstGeom prst="rect">
            <a:avLst/>
          </a:prstGeom>
        </p:spPr>
      </p:pic>
      <p:pic>
        <p:nvPicPr>
          <p:cNvPr id="12" name="Afbeelding 11">
            <a:extLst>
              <a:ext uri="{FF2B5EF4-FFF2-40B4-BE49-F238E27FC236}">
                <a16:creationId xmlns="" xmlns:a16="http://schemas.microsoft.com/office/drawing/2014/main" id="{937C1FBF-2D47-5245-BDBD-D022E10E3642}"/>
              </a:ext>
            </a:extLst>
          </p:cNvPr>
          <p:cNvPicPr>
            <a:picLocks noChangeAspect="1"/>
          </p:cNvPicPr>
          <p:nvPr/>
        </p:nvPicPr>
        <p:blipFill rotWithShape="1">
          <a:blip r:embed="rId3">
            <a:extLst>
              <a:ext uri="{28A0092B-C50C-407E-A947-70E740481C1C}">
                <a14:useLocalDpi xmlns:a14="http://schemas.microsoft.com/office/drawing/2010/main" val="0"/>
              </a:ext>
            </a:extLst>
          </a:blip>
          <a:srcRect l="2137"/>
          <a:stretch/>
        </p:blipFill>
        <p:spPr>
          <a:xfrm>
            <a:off x="135467" y="3917650"/>
            <a:ext cx="12056532" cy="922547"/>
          </a:xfrm>
          <a:prstGeom prst="rect">
            <a:avLst/>
          </a:prstGeom>
        </p:spPr>
      </p:pic>
      <p:pic>
        <p:nvPicPr>
          <p:cNvPr id="14" name="Afbeelding 13">
            <a:extLst>
              <a:ext uri="{FF2B5EF4-FFF2-40B4-BE49-F238E27FC236}">
                <a16:creationId xmlns="" xmlns:a16="http://schemas.microsoft.com/office/drawing/2014/main" id="{C881E054-41FB-F444-9085-FF236E6CC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57647"/>
            <a:ext cx="12192000" cy="912973"/>
          </a:xfrm>
          <a:prstGeom prst="rect">
            <a:avLst/>
          </a:prstGeom>
        </p:spPr>
      </p:pic>
      <p:pic>
        <p:nvPicPr>
          <p:cNvPr id="16" name="Afbeelding 15">
            <a:extLst>
              <a:ext uri="{FF2B5EF4-FFF2-40B4-BE49-F238E27FC236}">
                <a16:creationId xmlns="" xmlns:a16="http://schemas.microsoft.com/office/drawing/2014/main" id="{1A03E95D-72FE-3F4C-8068-483588644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89404"/>
            <a:ext cx="12192000" cy="912973"/>
          </a:xfrm>
          <a:prstGeom prst="rect">
            <a:avLst/>
          </a:prstGeom>
        </p:spPr>
      </p:pic>
    </p:spTree>
    <p:extLst>
      <p:ext uri="{BB962C8B-B14F-4D97-AF65-F5344CB8AC3E}">
        <p14:creationId xmlns:p14="http://schemas.microsoft.com/office/powerpoint/2010/main" val="1263908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253331"/>
            <a:ext cx="10515600" cy="4351338"/>
          </a:xfrm>
        </p:spPr>
        <p:txBody>
          <a:bodyPr>
            <a:normAutofit lnSpcReduction="10000"/>
          </a:bodyPr>
          <a:lstStyle/>
          <a:p>
            <a:pPr marL="0" indent="0">
              <a:buNone/>
            </a:pPr>
            <a:r>
              <a:rPr lang="nl-BE" b="1" dirty="0"/>
              <a:t>Stap 5: Proeven van de tekst – Groepswerk</a:t>
            </a:r>
          </a:p>
          <a:p>
            <a:pPr marL="0" indent="0">
              <a:buNone/>
            </a:pPr>
            <a:endParaRPr lang="nl-BE" b="1" i="1" dirty="0"/>
          </a:p>
          <a:p>
            <a:pPr marL="514350" indent="-514350">
              <a:buFont typeface="+mj-lt"/>
              <a:buAutoNum type="arabicParenR"/>
            </a:pPr>
            <a:r>
              <a:rPr lang="nl-BE" dirty="0"/>
              <a:t>Deel de genummerde brieven uit.</a:t>
            </a:r>
          </a:p>
          <a:p>
            <a:pPr marL="514350" indent="-514350">
              <a:buFont typeface="+mj-lt"/>
              <a:buAutoNum type="arabicParenR"/>
            </a:pPr>
            <a:endParaRPr lang="nl-BE" dirty="0"/>
          </a:p>
          <a:p>
            <a:pPr marL="514350" indent="-514350">
              <a:buFont typeface="+mj-lt"/>
              <a:buAutoNum type="arabicParenR"/>
            </a:pPr>
            <a:r>
              <a:rPr lang="nl-BE" dirty="0"/>
              <a:t>Laat gelijke nummers bij elkaar zitten en overleggen (= stamgroep).</a:t>
            </a:r>
          </a:p>
          <a:p>
            <a:pPr marL="514350" indent="-514350">
              <a:buFont typeface="+mj-lt"/>
              <a:buAutoNum type="arabicParenR"/>
            </a:pPr>
            <a:endParaRPr lang="nl-BE" dirty="0"/>
          </a:p>
          <a:p>
            <a:pPr marL="514350" indent="-514350">
              <a:buFont typeface="+mj-lt"/>
              <a:buAutoNum type="arabicParenR"/>
            </a:pPr>
            <a:r>
              <a:rPr lang="nl-BE" dirty="0"/>
              <a:t>Zet de verschillende nummers bij elkaar (= expertgroep).</a:t>
            </a:r>
          </a:p>
          <a:p>
            <a:pPr marL="514350" indent="-514350">
              <a:buFont typeface="+mj-lt"/>
              <a:buAutoNum type="arabicParenR"/>
            </a:pPr>
            <a:endParaRPr lang="nl-BE" dirty="0"/>
          </a:p>
          <a:p>
            <a:pPr marL="514350" indent="-514350">
              <a:buFont typeface="+mj-lt"/>
              <a:buAutoNum type="arabicParenR"/>
            </a:pPr>
            <a:r>
              <a:rPr lang="nl-BE" dirty="0"/>
              <a:t>Laat de experten de brieven chronologisch ordenen.</a:t>
            </a:r>
          </a:p>
          <a:p>
            <a:pPr marL="0" indent="0">
              <a:buNone/>
            </a:pPr>
            <a:endParaRPr lang="nl-BE" b="1" dirty="0"/>
          </a:p>
          <a:p>
            <a:pPr marL="0" indent="0">
              <a:buNone/>
            </a:pPr>
            <a:endParaRPr lang="nl-BE" b="1" dirty="0"/>
          </a:p>
          <a:p>
            <a:pPr marL="0" indent="0">
              <a:buNone/>
            </a:pPr>
            <a:endParaRPr lang="nl-BE" b="1" dirty="0"/>
          </a:p>
          <a:p>
            <a:pPr marL="0" indent="0">
              <a:buNone/>
            </a:pPr>
            <a:endParaRPr lang="nl-BE" b="1" dirty="0"/>
          </a:p>
        </p:txBody>
      </p:sp>
      <p:pic>
        <p:nvPicPr>
          <p:cNvPr id="4" name="Afbeelding 3" descr="Verandering door nieuwe media: voorbeeld van betere samenwerking via slack  | Het nieuwe sociaal leren blog"/>
          <p:cNvPicPr/>
          <p:nvPr/>
        </p:nvPicPr>
        <p:blipFill rotWithShape="1">
          <a:blip r:embed="rId3">
            <a:extLst>
              <a:ext uri="{28A0092B-C50C-407E-A947-70E740481C1C}">
                <a14:useLocalDpi xmlns:a14="http://schemas.microsoft.com/office/drawing/2010/main" val="0"/>
              </a:ext>
            </a:extLst>
          </a:blip>
          <a:srcRect t="45890" r="4232"/>
          <a:stretch/>
        </p:blipFill>
        <p:spPr bwMode="auto">
          <a:xfrm>
            <a:off x="7608711" y="316090"/>
            <a:ext cx="4368800" cy="25738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527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30629"/>
            <a:ext cx="9144000" cy="1324947"/>
          </a:xfrm>
        </p:spPr>
        <p:txBody>
          <a:bodyPr>
            <a:noAutofit/>
          </a:bodyPr>
          <a:lstStyle/>
          <a:p>
            <a:r>
              <a:rPr lang="nl-BE" sz="4800" b="1" dirty="0" err="1"/>
              <a:t>Verbrief</a:t>
            </a:r>
            <a:r>
              <a:rPr lang="nl-BE" sz="4800" b="1" dirty="0"/>
              <a:t> de liefde</a:t>
            </a:r>
            <a:r>
              <a:rPr lang="nl-BE" sz="3600" dirty="0"/>
              <a:t/>
            </a:r>
            <a:br>
              <a:rPr lang="nl-BE" sz="3600" dirty="0"/>
            </a:br>
            <a:r>
              <a:rPr lang="nl-BE" sz="3600" b="1" dirty="0"/>
              <a:t>Historie van mejuffrouw Sara Burgerhart</a:t>
            </a:r>
          </a:p>
        </p:txBody>
      </p:sp>
      <p:sp>
        <p:nvSpPr>
          <p:cNvPr id="3" name="Ondertitel 2"/>
          <p:cNvSpPr>
            <a:spLocks noGrp="1"/>
          </p:cNvSpPr>
          <p:nvPr>
            <p:ph type="subTitle" idx="1"/>
          </p:nvPr>
        </p:nvSpPr>
        <p:spPr>
          <a:xfrm>
            <a:off x="1524000" y="1978091"/>
            <a:ext cx="9144000" cy="4292080"/>
          </a:xfrm>
        </p:spPr>
        <p:txBody>
          <a:bodyPr/>
          <a:lstStyle/>
          <a:p>
            <a:endParaRPr lang="nl-BE" dirty="0"/>
          </a:p>
        </p:txBody>
      </p:sp>
      <p:pic>
        <p:nvPicPr>
          <p:cNvPr id="6" name="Afbeelding 5"/>
          <p:cNvPicPr/>
          <p:nvPr/>
        </p:nvPicPr>
        <p:blipFill rotWithShape="1">
          <a:blip r:embed="rId2"/>
          <a:srcRect l="20673" t="36514" r="2922" b="20092"/>
          <a:stretch/>
        </p:blipFill>
        <p:spPr bwMode="auto">
          <a:xfrm>
            <a:off x="989045" y="1455576"/>
            <a:ext cx="10273004" cy="4814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1880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 xmlns:a16="http://schemas.microsoft.com/office/drawing/2014/main" id="{4E365C0E-26BB-F442-83BD-E6E3941BDEDC}"/>
              </a:ext>
            </a:extLst>
          </p:cNvPr>
          <p:cNvPicPr>
            <a:picLocks noChangeAspect="1"/>
          </p:cNvPicPr>
          <p:nvPr/>
        </p:nvPicPr>
        <p:blipFill>
          <a:blip r:embed="rId3"/>
          <a:stretch>
            <a:fillRect/>
          </a:stretch>
        </p:blipFill>
        <p:spPr>
          <a:xfrm>
            <a:off x="6344042" y="0"/>
            <a:ext cx="5563478" cy="6858000"/>
          </a:xfrm>
          <a:prstGeom prst="rect">
            <a:avLst/>
          </a:prstGeom>
        </p:spPr>
      </p:pic>
      <p:pic>
        <p:nvPicPr>
          <p:cNvPr id="8" name="Afbeelding 7">
            <a:extLst>
              <a:ext uri="{FF2B5EF4-FFF2-40B4-BE49-F238E27FC236}">
                <a16:creationId xmlns="" xmlns:a16="http://schemas.microsoft.com/office/drawing/2014/main" id="{A77C4728-6B70-5F49-BA05-318B7549355A}"/>
              </a:ext>
            </a:extLst>
          </p:cNvPr>
          <p:cNvPicPr>
            <a:picLocks noChangeAspect="1"/>
          </p:cNvPicPr>
          <p:nvPr/>
        </p:nvPicPr>
        <p:blipFill>
          <a:blip r:embed="rId4"/>
          <a:stretch>
            <a:fillRect/>
          </a:stretch>
        </p:blipFill>
        <p:spPr>
          <a:xfrm>
            <a:off x="284480" y="2137341"/>
            <a:ext cx="6096000" cy="2583318"/>
          </a:xfrm>
          <a:prstGeom prst="rect">
            <a:avLst/>
          </a:prstGeom>
        </p:spPr>
      </p:pic>
      <p:sp>
        <p:nvSpPr>
          <p:cNvPr id="2" name="Rechthoek 1">
            <a:extLst>
              <a:ext uri="{FF2B5EF4-FFF2-40B4-BE49-F238E27FC236}">
                <a16:creationId xmlns="" xmlns:a16="http://schemas.microsoft.com/office/drawing/2014/main" id="{BABA907A-1D53-C141-B157-894C5C7690B6}"/>
              </a:ext>
            </a:extLst>
          </p:cNvPr>
          <p:cNvSpPr/>
          <p:nvPr/>
        </p:nvSpPr>
        <p:spPr>
          <a:xfrm>
            <a:off x="284480" y="143718"/>
            <a:ext cx="1500795" cy="523220"/>
          </a:xfrm>
          <a:prstGeom prst="rect">
            <a:avLst/>
          </a:prstGeom>
          <a:noFill/>
        </p:spPr>
        <p:txBody>
          <a:bodyPr wrap="none" lIns="91440" tIns="45720" rIns="91440" bIns="45720">
            <a:spAutoFit/>
          </a:bodyPr>
          <a:lstStyle/>
          <a:p>
            <a:pPr algn="ctr"/>
            <a:r>
              <a:rPr lang="nl-NL" sz="2800" dirty="0">
                <a:ln w="0"/>
                <a:effectLst>
                  <a:outerShdw blurRad="38100" dist="19050" dir="2700000" algn="tl" rotWithShape="0">
                    <a:schemeClr val="dk1">
                      <a:alpha val="40000"/>
                    </a:schemeClr>
                  </a:outerShdw>
                </a:effectLst>
              </a:rPr>
              <a:t>Brief 123</a:t>
            </a:r>
            <a:endParaRPr lang="nl-NL"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386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 xmlns:a16="http://schemas.microsoft.com/office/drawing/2014/main" id="{A0575196-5E1C-0641-A3DA-92CF865BF7E1}"/>
              </a:ext>
            </a:extLst>
          </p:cNvPr>
          <p:cNvPicPr>
            <a:picLocks noChangeAspect="1"/>
          </p:cNvPicPr>
          <p:nvPr/>
        </p:nvPicPr>
        <p:blipFill>
          <a:blip r:embed="rId3"/>
          <a:stretch>
            <a:fillRect/>
          </a:stretch>
        </p:blipFill>
        <p:spPr>
          <a:xfrm>
            <a:off x="0" y="0"/>
            <a:ext cx="5563478" cy="6858000"/>
          </a:xfrm>
          <a:prstGeom prst="rect">
            <a:avLst/>
          </a:prstGeom>
        </p:spPr>
      </p:pic>
      <p:pic>
        <p:nvPicPr>
          <p:cNvPr id="6" name="Afbeelding 5">
            <a:extLst>
              <a:ext uri="{FF2B5EF4-FFF2-40B4-BE49-F238E27FC236}">
                <a16:creationId xmlns="" xmlns:a16="http://schemas.microsoft.com/office/drawing/2014/main" id="{A38C261E-00FD-EF4E-A43B-0A4EF272A73B}"/>
              </a:ext>
            </a:extLst>
          </p:cNvPr>
          <p:cNvPicPr>
            <a:picLocks noChangeAspect="1"/>
          </p:cNvPicPr>
          <p:nvPr/>
        </p:nvPicPr>
        <p:blipFill>
          <a:blip r:embed="rId4"/>
          <a:stretch>
            <a:fillRect/>
          </a:stretch>
        </p:blipFill>
        <p:spPr>
          <a:xfrm>
            <a:off x="5563478" y="897319"/>
            <a:ext cx="5930208" cy="5063361"/>
          </a:xfrm>
          <a:prstGeom prst="rect">
            <a:avLst/>
          </a:prstGeom>
        </p:spPr>
      </p:pic>
    </p:spTree>
    <p:extLst>
      <p:ext uri="{BB962C8B-B14F-4D97-AF65-F5344CB8AC3E}">
        <p14:creationId xmlns:p14="http://schemas.microsoft.com/office/powerpoint/2010/main" val="4231478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t>Sara Burgerhart: eigentijdser dan je denkt </a:t>
            </a:r>
            <a:r>
              <a:rPr lang="nl-BE" sz="3200" dirty="0"/>
              <a:t>Trigger </a:t>
            </a:r>
            <a:r>
              <a:rPr lang="nl-BE" sz="3200" dirty="0" err="1"/>
              <a:t>warning</a:t>
            </a:r>
            <a:r>
              <a:rPr lang="nl-BE" sz="3200" dirty="0"/>
              <a:t>: aanrandingsscène!</a:t>
            </a:r>
          </a:p>
        </p:txBody>
      </p:sp>
      <p:pic>
        <p:nvPicPr>
          <p:cNvPr id="1026" name="Picture 2" descr="https://media.wnyc.org/i/800/0/l/85/1/triggerwarning_crop_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94773" y="1784338"/>
            <a:ext cx="4589316" cy="4589316"/>
          </a:xfrm>
          <a:prstGeom prst="rect">
            <a:avLst/>
          </a:prstGeom>
          <a:noFill/>
          <a:extLst>
            <a:ext uri="{909E8E84-426E-40DD-AFC4-6F175D3DCCD1}">
              <a14:hiddenFill xmlns:a14="http://schemas.microsoft.com/office/drawing/2010/main">
                <a:solidFill>
                  <a:srgbClr val="FFFFFF"/>
                </a:solidFill>
              </a14:hiddenFill>
            </a:ext>
          </a:extLst>
        </p:spPr>
      </p:pic>
      <p:pic>
        <p:nvPicPr>
          <p:cNvPr id="5" name="Tijdelijke aanduiding voor inhoud 3">
            <a:extLst>
              <a:ext uri="{FF2B5EF4-FFF2-40B4-BE49-F238E27FC236}">
                <a16:creationId xmlns="" xmlns:a16="http://schemas.microsoft.com/office/drawing/2014/main" id="{179D2FB4-81F0-4E57-873C-1333159181C0}"/>
              </a:ext>
            </a:extLst>
          </p:cNvPr>
          <p:cNvPicPr/>
          <p:nvPr/>
        </p:nvPicPr>
        <p:blipFill rotWithShape="1">
          <a:blip r:embed="rId4"/>
          <a:srcRect l="18523" t="39689" r="52536" b="6862"/>
          <a:stretch/>
        </p:blipFill>
        <p:spPr bwMode="auto">
          <a:xfrm>
            <a:off x="1354667" y="1690688"/>
            <a:ext cx="4436533" cy="48429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907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t>Brief 139 van Hendrik Edeling aan zijn broer Cornelis</a:t>
            </a:r>
          </a:p>
        </p:txBody>
      </p:sp>
      <p:sp>
        <p:nvSpPr>
          <p:cNvPr id="3" name="Tijdelijke aanduiding voor inhoud 2"/>
          <p:cNvSpPr>
            <a:spLocks noGrp="1"/>
          </p:cNvSpPr>
          <p:nvPr>
            <p:ph idx="1"/>
          </p:nvPr>
        </p:nvSpPr>
        <p:spPr>
          <a:xfrm>
            <a:off x="1023938" y="1690688"/>
            <a:ext cx="10515600" cy="5057190"/>
          </a:xfrm>
        </p:spPr>
        <p:txBody>
          <a:bodyPr>
            <a:normAutofit fontScale="92500" lnSpcReduction="10000"/>
          </a:bodyPr>
          <a:lstStyle/>
          <a:p>
            <a:pPr marL="0" indent="0">
              <a:buNone/>
            </a:pPr>
            <a:r>
              <a:rPr lang="nl-BE" dirty="0"/>
              <a:t>-  Actualiteitswaarde (#</a:t>
            </a:r>
            <a:r>
              <a:rPr lang="nl-BE" dirty="0" err="1"/>
              <a:t>MeToo</a:t>
            </a:r>
            <a:r>
              <a:rPr lang="nl-BE" dirty="0"/>
              <a:t>)</a:t>
            </a:r>
          </a:p>
          <a:p>
            <a:pPr marL="0" indent="0">
              <a:buNone/>
            </a:pPr>
            <a:r>
              <a:rPr lang="nl-BE" dirty="0"/>
              <a:t/>
            </a:r>
            <a:br>
              <a:rPr lang="nl-BE" dirty="0"/>
            </a:br>
            <a:r>
              <a:rPr lang="nl-BE" dirty="0"/>
              <a:t>- Verhaaltechnische kunstgreep:</a:t>
            </a:r>
          </a:p>
          <a:p>
            <a:pPr marL="0" indent="0">
              <a:buNone/>
            </a:pPr>
            <a:r>
              <a:rPr lang="nl-BE" dirty="0"/>
              <a:t>   *  Edeling citeert integraal Sara’s schriftelijke verslag over de aanranding. </a:t>
            </a:r>
            <a:br>
              <a:rPr lang="nl-BE" dirty="0"/>
            </a:br>
            <a:r>
              <a:rPr lang="nl-BE" dirty="0"/>
              <a:t>  *   Weduwe Buigzaam heeft dit verhaal aan Edeling bezorgd. Sara brengt     </a:t>
            </a:r>
            <a:br>
              <a:rPr lang="nl-BE" dirty="0"/>
            </a:br>
            <a:r>
              <a:rPr lang="nl-BE" dirty="0"/>
              <a:t>       haar verhaal aan ‘haar dierbaarste vriendinnen!’</a:t>
            </a:r>
          </a:p>
          <a:p>
            <a:pPr marL="0" indent="0">
              <a:buNone/>
            </a:pPr>
            <a:r>
              <a:rPr lang="nl-BE" dirty="0"/>
              <a:t>   Doel: -  gedetailleerde ik-getuigenis</a:t>
            </a:r>
          </a:p>
          <a:p>
            <a:pPr marL="0" indent="0">
              <a:buNone/>
            </a:pPr>
            <a:r>
              <a:rPr lang="nl-BE" dirty="0"/>
              <a:t>               - simuleren van dialogen tussen R.  en Sara voor en tijdens de                </a:t>
            </a:r>
            <a:br>
              <a:rPr lang="nl-BE" dirty="0"/>
            </a:br>
            <a:r>
              <a:rPr lang="nl-BE" dirty="0"/>
              <a:t>                 aanranding. </a:t>
            </a:r>
          </a:p>
          <a:p>
            <a:pPr marL="0" indent="0">
              <a:buNone/>
            </a:pPr>
            <a:r>
              <a:rPr lang="nl-BE" dirty="0"/>
              <a:t>                - emoties (schuldgevoel!) van Sara weergeven.</a:t>
            </a:r>
          </a:p>
          <a:p>
            <a:pPr marL="0" indent="0">
              <a:buNone/>
            </a:pPr>
            <a:r>
              <a:rPr lang="nl-BE" dirty="0"/>
              <a:t/>
            </a:r>
            <a:br>
              <a:rPr lang="nl-BE" dirty="0"/>
            </a:br>
            <a:endParaRPr lang="nl-BE" dirty="0"/>
          </a:p>
          <a:p>
            <a:pPr>
              <a:buFontTx/>
              <a:buChar char="-"/>
            </a:pPr>
            <a:endParaRPr lang="nl-BE" dirty="0"/>
          </a:p>
        </p:txBody>
      </p:sp>
      <p:sp>
        <p:nvSpPr>
          <p:cNvPr id="5" name="Pijl: rechts 4">
            <a:extLst>
              <a:ext uri="{FF2B5EF4-FFF2-40B4-BE49-F238E27FC236}">
                <a16:creationId xmlns="" xmlns:a16="http://schemas.microsoft.com/office/drawing/2014/main" id="{A04AC63C-0D6E-4B3A-9753-0CF542C352A5}"/>
              </a:ext>
            </a:extLst>
          </p:cNvPr>
          <p:cNvSpPr/>
          <p:nvPr/>
        </p:nvSpPr>
        <p:spPr>
          <a:xfrm>
            <a:off x="163258" y="394955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27825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Het taalgebruik in brief 139</a:t>
            </a:r>
          </a:p>
        </p:txBody>
      </p:sp>
      <p:sp>
        <p:nvSpPr>
          <p:cNvPr id="3" name="Tijdelijke aanduiding voor inhoud 2"/>
          <p:cNvSpPr>
            <a:spLocks noGrp="1"/>
          </p:cNvSpPr>
          <p:nvPr>
            <p:ph idx="1"/>
          </p:nvPr>
        </p:nvSpPr>
        <p:spPr>
          <a:xfrm>
            <a:off x="838200" y="1825624"/>
            <a:ext cx="10515600" cy="4879975"/>
          </a:xfrm>
        </p:spPr>
        <p:txBody>
          <a:bodyPr>
            <a:normAutofit/>
          </a:bodyPr>
          <a:lstStyle/>
          <a:p>
            <a:pPr marL="514350" indent="-514350">
              <a:buAutoNum type="arabicPeriod"/>
            </a:pPr>
            <a:r>
              <a:rPr lang="nl-BE" dirty="0"/>
              <a:t>Gebruik van humor </a:t>
            </a:r>
          </a:p>
          <a:p>
            <a:pPr marL="0" indent="0">
              <a:buNone/>
            </a:pPr>
            <a:r>
              <a:rPr lang="nl-BE" dirty="0"/>
              <a:t>      (ironie, sarcasme, cynisme):</a:t>
            </a:r>
          </a:p>
          <a:p>
            <a:pPr marL="0" indent="0">
              <a:buNone/>
            </a:pPr>
            <a:endParaRPr lang="nl-BE" dirty="0"/>
          </a:p>
          <a:p>
            <a:r>
              <a:rPr lang="nl-BE" dirty="0"/>
              <a:t>‘Ik zie liever bloemhoven dan </a:t>
            </a:r>
            <a:r>
              <a:rPr lang="nl-BE" dirty="0" err="1"/>
              <a:t>lambrizeringen</a:t>
            </a:r>
            <a:r>
              <a:rPr lang="nl-BE" dirty="0"/>
              <a:t>.’</a:t>
            </a:r>
          </a:p>
          <a:p>
            <a:r>
              <a:rPr lang="nl-BE" dirty="0"/>
              <a:t>‘Er is zeer veel uitheems gebloemte.’</a:t>
            </a:r>
          </a:p>
          <a:p>
            <a:r>
              <a:rPr lang="nl-BE" dirty="0"/>
              <a:t>‘Ik geef nooit bier als de meisjes warm gegaan zijn en dan stil zitten.’</a:t>
            </a:r>
          </a:p>
          <a:p>
            <a:r>
              <a:rPr lang="nl-BE" dirty="0"/>
              <a:t>‘Kom, nu de bloemen gaan zien’</a:t>
            </a:r>
          </a:p>
          <a:p>
            <a:endParaRPr lang="nl-BE" dirty="0"/>
          </a:p>
          <a:p>
            <a:pPr marL="0" indent="0">
              <a:buNone/>
            </a:pPr>
            <a:r>
              <a:rPr lang="nl-BE" dirty="0"/>
              <a:t>     	      Contrast met de aanrandingsscène</a:t>
            </a:r>
          </a:p>
          <a:p>
            <a:pPr marL="0" indent="0">
              <a:buNone/>
            </a:pPr>
            <a:endParaRPr lang="nl-BE" dirty="0"/>
          </a:p>
        </p:txBody>
      </p:sp>
      <p:sp>
        <p:nvSpPr>
          <p:cNvPr id="5" name="Pijl: links/rechts 4">
            <a:extLst>
              <a:ext uri="{FF2B5EF4-FFF2-40B4-BE49-F238E27FC236}">
                <a16:creationId xmlns="" xmlns:a16="http://schemas.microsoft.com/office/drawing/2014/main" id="{295D7E31-A12B-48CC-9986-09A8AC51D998}"/>
              </a:ext>
            </a:extLst>
          </p:cNvPr>
          <p:cNvSpPr/>
          <p:nvPr/>
        </p:nvSpPr>
        <p:spPr>
          <a:xfrm>
            <a:off x="1021414" y="5874682"/>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descr="Johanna Naber, Betje Wolff en Aagje Deken · dbnl">
            <a:extLst>
              <a:ext uri="{FF2B5EF4-FFF2-40B4-BE49-F238E27FC236}">
                <a16:creationId xmlns="" xmlns:a16="http://schemas.microsoft.com/office/drawing/2014/main" id="{BD65ABF9-E17D-42E8-A7F0-7C88DD59631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82933" y="53799"/>
            <a:ext cx="4809067" cy="3273778"/>
          </a:xfrm>
          <a:prstGeom prst="rect">
            <a:avLst/>
          </a:prstGeom>
          <a:noFill/>
          <a:ln>
            <a:noFill/>
          </a:ln>
        </p:spPr>
      </p:pic>
    </p:spTree>
    <p:extLst>
      <p:ext uri="{BB962C8B-B14F-4D97-AF65-F5344CB8AC3E}">
        <p14:creationId xmlns:p14="http://schemas.microsoft.com/office/powerpoint/2010/main" val="2927191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Het taalgebruik in brief 139</a:t>
            </a:r>
          </a:p>
        </p:txBody>
      </p:sp>
      <p:sp>
        <p:nvSpPr>
          <p:cNvPr id="3" name="Tijdelijke aanduiding voor inhoud 2"/>
          <p:cNvSpPr>
            <a:spLocks noGrp="1"/>
          </p:cNvSpPr>
          <p:nvPr>
            <p:ph idx="1"/>
          </p:nvPr>
        </p:nvSpPr>
        <p:spPr>
          <a:xfrm>
            <a:off x="838200" y="1231641"/>
            <a:ext cx="10515600" cy="5406226"/>
          </a:xfrm>
        </p:spPr>
        <p:txBody>
          <a:bodyPr>
            <a:normAutofit fontScale="92500"/>
          </a:bodyPr>
          <a:lstStyle/>
          <a:p>
            <a:pPr marL="0" indent="0">
              <a:buNone/>
            </a:pPr>
            <a:r>
              <a:rPr lang="nl-BE" dirty="0"/>
              <a:t>2. Dialoog tussen Sara en </a:t>
            </a:r>
            <a:r>
              <a:rPr lang="nl-BE" dirty="0" err="1"/>
              <a:t>‘R</a:t>
            </a:r>
            <a:r>
              <a:rPr lang="nl-BE" dirty="0"/>
              <a:t>’</a:t>
            </a:r>
          </a:p>
          <a:p>
            <a:pPr marL="0" indent="0">
              <a:buNone/>
            </a:pPr>
            <a:r>
              <a:rPr lang="nl-BE" dirty="0"/>
              <a:t>Wie is er aan het woord? Eventueel te verwerken als oefening om ook het taalgebruik te laten smaken en/of verklaren.</a:t>
            </a:r>
          </a:p>
          <a:p>
            <a:pPr marL="0" indent="0">
              <a:buNone/>
            </a:pPr>
            <a:endParaRPr lang="nl-BE" dirty="0"/>
          </a:p>
          <a:p>
            <a:r>
              <a:rPr lang="nl-BE" dirty="0"/>
              <a:t>‘Houd af, gij railleert te sterk.’</a:t>
            </a:r>
          </a:p>
          <a:p>
            <a:r>
              <a:rPr lang="nl-BE" dirty="0"/>
              <a:t>‘Zelden had ik zoveel werk met mijn </a:t>
            </a:r>
            <a:r>
              <a:rPr lang="nl-BE" dirty="0" err="1"/>
              <a:t>lievertjes</a:t>
            </a:r>
            <a:r>
              <a:rPr lang="nl-BE" dirty="0"/>
              <a:t>.’</a:t>
            </a:r>
          </a:p>
          <a:p>
            <a:r>
              <a:rPr lang="nl-BE" dirty="0"/>
              <a:t>‘Ik </a:t>
            </a:r>
            <a:r>
              <a:rPr lang="nl-BE" dirty="0" err="1"/>
              <a:t>bestorf</a:t>
            </a:r>
            <a:r>
              <a:rPr lang="nl-BE" dirty="0"/>
              <a:t> als mijn linnen!’</a:t>
            </a:r>
          </a:p>
          <a:p>
            <a:r>
              <a:rPr lang="nl-BE" dirty="0"/>
              <a:t>‘Schelm, deugniet, Judas!’</a:t>
            </a:r>
          </a:p>
          <a:p>
            <a:r>
              <a:rPr lang="nl-BE" dirty="0"/>
              <a:t>‘Gij hebt gestreden voor uw hersenschim; die lof geef ik u; maar nu eis ik uw overgave.’</a:t>
            </a:r>
          </a:p>
          <a:p>
            <a:r>
              <a:rPr lang="nl-BE" dirty="0"/>
              <a:t>‘Tijger en geen mens! Kunt gij mij in zulk een benauwdheid zien; wat recht hebt gij op mij?’ (#</a:t>
            </a:r>
            <a:r>
              <a:rPr lang="nl-BE" dirty="0" err="1"/>
              <a:t>MeToo</a:t>
            </a:r>
            <a:r>
              <a:rPr lang="nl-BE" dirty="0"/>
              <a:t> : ‘Vrouwen hebben het recht om nee te zeggen.’)</a:t>
            </a:r>
          </a:p>
          <a:p>
            <a:pPr marL="0" indent="0">
              <a:buNone/>
            </a:pPr>
            <a:endParaRPr lang="nl-BE" dirty="0"/>
          </a:p>
        </p:txBody>
      </p:sp>
      <p:pic>
        <p:nvPicPr>
          <p:cNvPr id="4" name="Afbeelding 3" descr="Wandkleed - Wanddoek - Tijger - Bos - Tekening - 120x90 cm - Wandtapijt |  bol.com">
            <a:extLst>
              <a:ext uri="{FF2B5EF4-FFF2-40B4-BE49-F238E27FC236}">
                <a16:creationId xmlns="" xmlns:a16="http://schemas.microsoft.com/office/drawing/2014/main" id="{B92671C0-6508-458C-9387-6AB55F689ACD}"/>
              </a:ext>
            </a:extLst>
          </p:cNvPr>
          <p:cNvPicPr/>
          <p:nvPr/>
        </p:nvPicPr>
        <p:blipFill rotWithShape="1">
          <a:blip r:embed="rId2">
            <a:extLst>
              <a:ext uri="{28A0092B-C50C-407E-A947-70E740481C1C}">
                <a14:useLocalDpi xmlns:a14="http://schemas.microsoft.com/office/drawing/2010/main" val="0"/>
              </a:ext>
            </a:extLst>
          </a:blip>
          <a:srcRect l="13395" t="9356" r="5796" b="16434"/>
          <a:stretch/>
        </p:blipFill>
        <p:spPr bwMode="auto">
          <a:xfrm>
            <a:off x="8003824" y="2266775"/>
            <a:ext cx="3765362" cy="25318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32501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18472"/>
            <a:ext cx="10515600" cy="1325563"/>
          </a:xfrm>
        </p:spPr>
        <p:txBody>
          <a:bodyPr/>
          <a:lstStyle/>
          <a:p>
            <a:r>
              <a:rPr lang="nl-BE" b="1" dirty="0"/>
              <a:t>Het taalgebruik in brief 139</a:t>
            </a:r>
          </a:p>
        </p:txBody>
      </p:sp>
      <p:sp>
        <p:nvSpPr>
          <p:cNvPr id="3" name="Tijdelijke aanduiding voor inhoud 2"/>
          <p:cNvSpPr>
            <a:spLocks noGrp="1"/>
          </p:cNvSpPr>
          <p:nvPr>
            <p:ph idx="1"/>
          </p:nvPr>
        </p:nvSpPr>
        <p:spPr>
          <a:xfrm>
            <a:off x="727788" y="1334278"/>
            <a:ext cx="10626012" cy="5281011"/>
          </a:xfrm>
        </p:spPr>
        <p:txBody>
          <a:bodyPr>
            <a:normAutofit fontScale="70000" lnSpcReduction="20000"/>
          </a:bodyPr>
          <a:lstStyle/>
          <a:p>
            <a:pPr marL="0" indent="0">
              <a:buNone/>
            </a:pPr>
            <a:r>
              <a:rPr lang="nl-BE" dirty="0"/>
              <a:t>3. Vergelijking met de hertaling door Tonnus Oosterhoff (2022)</a:t>
            </a:r>
          </a:p>
          <a:p>
            <a:pPr marL="0" indent="0">
              <a:buNone/>
            </a:pPr>
            <a:endParaRPr lang="nl-BE" dirty="0"/>
          </a:p>
          <a:p>
            <a:pPr marL="0" indent="0">
              <a:buNone/>
            </a:pPr>
            <a:r>
              <a:rPr lang="nl-BE" dirty="0"/>
              <a:t>Origineel:</a:t>
            </a:r>
          </a:p>
          <a:p>
            <a:pPr marL="0" indent="0">
              <a:buNone/>
            </a:pPr>
            <a:r>
              <a:rPr lang="nl-BE" dirty="0"/>
              <a:t>a) Hij : Dat recht, dat ieder </a:t>
            </a:r>
            <a:r>
              <a:rPr lang="nl-BE" dirty="0">
                <a:solidFill>
                  <a:srgbClr val="0070C0"/>
                </a:solidFill>
              </a:rPr>
              <a:t>lichtmis</a:t>
            </a:r>
            <a:r>
              <a:rPr lang="nl-BE" dirty="0"/>
              <a:t> van mijn rang op zoveel meisjes heeft, als hij goedvindt in zijn </a:t>
            </a:r>
            <a:br>
              <a:rPr lang="nl-BE" dirty="0"/>
            </a:br>
            <a:r>
              <a:rPr lang="nl-BE" dirty="0"/>
              <a:t>     </a:t>
            </a:r>
            <a:r>
              <a:rPr lang="nl-BE" dirty="0">
                <a:solidFill>
                  <a:srgbClr val="0070C0"/>
                </a:solidFill>
              </a:rPr>
              <a:t>serail </a:t>
            </a:r>
            <a:r>
              <a:rPr lang="nl-BE" dirty="0"/>
              <a:t>te plaatsen. Of wilt gij (</a:t>
            </a:r>
            <a:r>
              <a:rPr lang="nl-BE" i="1" dirty="0"/>
              <a:t>en hij trad naar mij toe</a:t>
            </a:r>
            <a:r>
              <a:rPr lang="nl-BE" dirty="0"/>
              <a:t>)  dat recht, dat de sterkere heeft over de </a:t>
            </a:r>
            <a:br>
              <a:rPr lang="nl-BE" dirty="0"/>
            </a:br>
            <a:r>
              <a:rPr lang="nl-BE" dirty="0"/>
              <a:t>     zwakke? </a:t>
            </a:r>
          </a:p>
          <a:p>
            <a:pPr marL="0" indent="0">
              <a:buNone/>
            </a:pPr>
            <a:r>
              <a:rPr lang="nl-BE" dirty="0"/>
              <a:t>b) Hij: ‘Gij hebt gestreden voor uw hersenschim; die lof geef ik u; </a:t>
            </a:r>
            <a:r>
              <a:rPr lang="nl-BE" dirty="0">
                <a:solidFill>
                  <a:srgbClr val="0070C0"/>
                </a:solidFill>
              </a:rPr>
              <a:t>maar nu eis ik uw overgave. </a:t>
            </a:r>
          </a:p>
          <a:p>
            <a:pPr marL="0" indent="0">
              <a:buNone/>
            </a:pPr>
            <a:endParaRPr lang="nl-BE" dirty="0"/>
          </a:p>
          <a:p>
            <a:pPr marL="0" indent="0">
              <a:buNone/>
            </a:pPr>
            <a:r>
              <a:rPr lang="nl-BE" dirty="0"/>
              <a:t>Tonnus Oosterhoff:</a:t>
            </a:r>
          </a:p>
          <a:p>
            <a:pPr marL="0" indent="0">
              <a:buNone/>
            </a:pPr>
            <a:r>
              <a:rPr lang="nl-BE" dirty="0"/>
              <a:t>a) </a:t>
            </a:r>
            <a:r>
              <a:rPr lang="nl-BE" i="1" dirty="0"/>
              <a:t>Wat voor recht hebt u op mij?</a:t>
            </a:r>
            <a:r>
              <a:rPr lang="nl-BE" dirty="0"/>
              <a:t/>
            </a:r>
            <a:br>
              <a:rPr lang="nl-BE" dirty="0"/>
            </a:br>
            <a:r>
              <a:rPr lang="nl-BE" dirty="0"/>
              <a:t/>
            </a:r>
            <a:br>
              <a:rPr lang="nl-BE" dirty="0"/>
            </a:br>
            <a:r>
              <a:rPr lang="nl-BE" dirty="0"/>
              <a:t>    </a:t>
            </a:r>
            <a:r>
              <a:rPr lang="nl-BE" i="1" dirty="0"/>
              <a:t>Hij: ‘Het recht van elke </a:t>
            </a:r>
            <a:r>
              <a:rPr lang="nl-BE" i="1" dirty="0">
                <a:solidFill>
                  <a:srgbClr val="0070C0"/>
                </a:solidFill>
              </a:rPr>
              <a:t>lichtmis </a:t>
            </a:r>
            <a:r>
              <a:rPr lang="nl-BE" i="1" dirty="0"/>
              <a:t>van stand: alle meisjes die hij in zijn</a:t>
            </a:r>
            <a:r>
              <a:rPr lang="nl-BE" i="1" dirty="0">
                <a:solidFill>
                  <a:srgbClr val="00B0F0"/>
                </a:solidFill>
              </a:rPr>
              <a:t> </a:t>
            </a:r>
            <a:r>
              <a:rPr lang="nl-BE" i="1" dirty="0">
                <a:solidFill>
                  <a:srgbClr val="0070C0"/>
                </a:solidFill>
              </a:rPr>
              <a:t>harem</a:t>
            </a:r>
            <a:r>
              <a:rPr lang="nl-BE" i="1" dirty="0">
                <a:solidFill>
                  <a:srgbClr val="00B0F0"/>
                </a:solidFill>
              </a:rPr>
              <a:t> </a:t>
            </a:r>
            <a:r>
              <a:rPr lang="nl-BE" i="1" dirty="0"/>
              <a:t>wil mag hij hebben. Of </a:t>
            </a:r>
            <a:br>
              <a:rPr lang="nl-BE" i="1" dirty="0"/>
            </a:br>
            <a:r>
              <a:rPr lang="nl-BE" i="1" dirty="0"/>
              <a:t>    zal ik het anders zeggen?’ En daar kwam hij weer op me af! ‘Het recht van de sterke over de </a:t>
            </a:r>
            <a:br>
              <a:rPr lang="nl-BE" i="1" dirty="0"/>
            </a:br>
            <a:r>
              <a:rPr lang="nl-BE" i="1" dirty="0"/>
              <a:t>    zwakke.’</a:t>
            </a:r>
            <a:endParaRPr lang="nl-BE" dirty="0"/>
          </a:p>
          <a:p>
            <a:pPr marL="0" indent="0">
              <a:buNone/>
            </a:pPr>
            <a:r>
              <a:rPr lang="nl-BE" i="1" dirty="0"/>
              <a:t>b) Hij: ‘Ik doe geen deur open. En schreeuwen helpt je geen zier, niemand hoort je. Kom, schatje, je </a:t>
            </a:r>
            <a:br>
              <a:rPr lang="nl-BE" i="1" dirty="0"/>
            </a:br>
            <a:r>
              <a:rPr lang="nl-BE" i="1" dirty="0"/>
              <a:t>    hebt nu wel genoeg tegengestribbeld. Ik heb zelden zoveel gedoe met mijn schatjes. Je hebt je </a:t>
            </a:r>
            <a:br>
              <a:rPr lang="nl-BE" i="1" dirty="0"/>
            </a:br>
            <a:r>
              <a:rPr lang="nl-BE" i="1" dirty="0"/>
              <a:t>    hersenschim goed verdedigd, dat prijs ik in je. </a:t>
            </a:r>
            <a:r>
              <a:rPr lang="nl-BE" i="1" dirty="0">
                <a:solidFill>
                  <a:srgbClr val="0070C0"/>
                </a:solidFill>
              </a:rPr>
              <a:t>Maar nu moet je je overgeven.’</a:t>
            </a:r>
            <a:endParaRPr lang="nl-BE" dirty="0">
              <a:solidFill>
                <a:srgbClr val="0070C0"/>
              </a:solidFill>
            </a:endParaRPr>
          </a:p>
          <a:p>
            <a:pPr marL="0" indent="0">
              <a:buNone/>
            </a:pPr>
            <a:endParaRPr lang="nl-BE" dirty="0"/>
          </a:p>
        </p:txBody>
      </p:sp>
      <p:pic>
        <p:nvPicPr>
          <p:cNvPr id="4" name="Afbeelding 3"/>
          <p:cNvPicPr/>
          <p:nvPr/>
        </p:nvPicPr>
        <p:blipFill rotWithShape="1">
          <a:blip r:embed="rId2"/>
          <a:srcRect l="20342" t="42865" r="63120" b="18768"/>
          <a:stretch/>
        </p:blipFill>
        <p:spPr bwMode="auto">
          <a:xfrm>
            <a:off x="10056749" y="242711"/>
            <a:ext cx="1407463" cy="18661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1046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Bronnenlijst</a:t>
            </a:r>
          </a:p>
        </p:txBody>
      </p:sp>
      <p:sp>
        <p:nvSpPr>
          <p:cNvPr id="3" name="Tijdelijke aanduiding voor inhoud 2"/>
          <p:cNvSpPr>
            <a:spLocks noGrp="1"/>
          </p:cNvSpPr>
          <p:nvPr>
            <p:ph idx="1"/>
          </p:nvPr>
        </p:nvSpPr>
        <p:spPr>
          <a:xfrm>
            <a:off x="419100" y="1569027"/>
            <a:ext cx="11353800" cy="4778375"/>
          </a:xfrm>
        </p:spPr>
        <p:txBody>
          <a:bodyPr>
            <a:normAutofit fontScale="25000" lnSpcReduction="20000"/>
          </a:bodyPr>
          <a:lstStyle/>
          <a:p>
            <a:endParaRPr lang="nl-BE" dirty="0"/>
          </a:p>
          <a:p>
            <a:pPr>
              <a:lnSpc>
                <a:spcPct val="120000"/>
              </a:lnSpc>
            </a:pPr>
            <a:r>
              <a:rPr lang="de-DE" sz="7400" dirty="0"/>
              <a:t>Glattauer, D. (2006). </a:t>
            </a:r>
            <a:r>
              <a:rPr lang="de-DE" sz="7400" i="1" dirty="0"/>
              <a:t>Gut gegen Nordwind</a:t>
            </a:r>
            <a:r>
              <a:rPr lang="de-DE" sz="7400" dirty="0"/>
              <a:t>. Leipzig: </a:t>
            </a:r>
            <a:r>
              <a:rPr lang="de-DE" sz="7400" dirty="0" err="1"/>
              <a:t>Deuticke</a:t>
            </a:r>
            <a:r>
              <a:rPr lang="de-DE" sz="7400" dirty="0"/>
              <a:t> Verlag. </a:t>
            </a:r>
          </a:p>
          <a:p>
            <a:pPr>
              <a:lnSpc>
                <a:spcPct val="120000"/>
              </a:lnSpc>
            </a:pPr>
            <a:r>
              <a:rPr lang="de-DE" sz="7400" dirty="0"/>
              <a:t>https://neerlandistiek.nl/2021/12/saraburgerharttoo/</a:t>
            </a:r>
            <a:endParaRPr lang="nl-BE" sz="7400" dirty="0"/>
          </a:p>
          <a:p>
            <a:pPr>
              <a:lnSpc>
                <a:spcPct val="120000"/>
              </a:lnSpc>
            </a:pPr>
            <a:r>
              <a:rPr lang="nl-BE" sz="7400" dirty="0"/>
              <a:t>https://neerlandistiek.nl/2022/01/is-sara-burgerharts-belager-een-womanizer-of-een-serieverkrachter/</a:t>
            </a:r>
          </a:p>
          <a:p>
            <a:pPr>
              <a:lnSpc>
                <a:spcPct val="120000"/>
              </a:lnSpc>
            </a:pPr>
            <a:r>
              <a:rPr lang="nl-BE" sz="7400" dirty="0"/>
              <a:t>https://neerlandistiek.nl/2016/03/een-literaire-canon-voor-de-achttiende-eeuw/</a:t>
            </a:r>
          </a:p>
          <a:p>
            <a:pPr>
              <a:lnSpc>
                <a:spcPct val="120000"/>
              </a:lnSpc>
            </a:pPr>
            <a:r>
              <a:rPr lang="nl-BE" sz="7400" dirty="0"/>
              <a:t>https://www.lezenvoordelijst.nl</a:t>
            </a:r>
          </a:p>
          <a:p>
            <a:pPr>
              <a:lnSpc>
                <a:spcPct val="120000"/>
              </a:lnSpc>
            </a:pPr>
            <a:r>
              <a:rPr lang="nl-BE" sz="7400" dirty="0"/>
              <a:t>https://www.volkskrant.nl/cultuur-media/sara-burgerhart-is-grappig-modern-en-rijk-juist-met-al-die-18de-eeuwse-woorden~b502dfc5</a:t>
            </a:r>
          </a:p>
          <a:p>
            <a:pPr>
              <a:lnSpc>
                <a:spcPct val="120000"/>
              </a:lnSpc>
            </a:pPr>
            <a:r>
              <a:rPr lang="nl-BE" sz="7400" dirty="0"/>
              <a:t>https://neerlandistiek.nl/2022/03/de-vrouw-volgens-betje-wolff-femme-savante-of-nette-huisvrouw/#:~:text=Betje%20Wolff%20verkondigt%20nieuwe%20idee%C3%ABn,worden%20weggezet%20als%20femme%20savante.</a:t>
            </a:r>
          </a:p>
          <a:p>
            <a:pPr>
              <a:lnSpc>
                <a:spcPct val="120000"/>
              </a:lnSpc>
            </a:pPr>
            <a:r>
              <a:rPr lang="nl-BE" sz="7400" dirty="0"/>
              <a:t>Oosterhoff, T. (2022).</a:t>
            </a:r>
            <a:r>
              <a:rPr lang="nl-BE" sz="7400" i="1" dirty="0"/>
              <a:t> Historie van mejuffrouw Sara Burgerhart. Betje Wolff en &amp; Aagje Deken (tweede editie).  </a:t>
            </a:r>
            <a:r>
              <a:rPr lang="nl-BE" sz="7400" dirty="0"/>
              <a:t>Groningen: Uitgeverij Kleine Uil.</a:t>
            </a:r>
          </a:p>
          <a:p>
            <a:pPr marL="0" indent="0">
              <a:buNone/>
            </a:pPr>
            <a:endParaRPr lang="nl-BE" dirty="0"/>
          </a:p>
          <a:p>
            <a:pPr marL="0" indent="0">
              <a:buNone/>
            </a:pPr>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291043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Quick facts</a:t>
            </a:r>
          </a:p>
        </p:txBody>
      </p:sp>
      <p:sp>
        <p:nvSpPr>
          <p:cNvPr id="3" name="Tijdelijke aanduiding voor inhoud 2"/>
          <p:cNvSpPr>
            <a:spLocks noGrp="1"/>
          </p:cNvSpPr>
          <p:nvPr>
            <p:ph idx="1"/>
          </p:nvPr>
        </p:nvSpPr>
        <p:spPr>
          <a:xfrm>
            <a:off x="838200" y="1474236"/>
            <a:ext cx="10515600" cy="4898571"/>
          </a:xfrm>
        </p:spPr>
        <p:txBody>
          <a:bodyPr>
            <a:normAutofit lnSpcReduction="10000"/>
          </a:bodyPr>
          <a:lstStyle/>
          <a:p>
            <a:pPr>
              <a:buFontTx/>
              <a:buChar char="-"/>
            </a:pPr>
            <a:r>
              <a:rPr lang="nl-BE" dirty="0"/>
              <a:t>‘Historie van mejuffrouw Sara Burgerhart’ verscheen in 1782</a:t>
            </a:r>
          </a:p>
          <a:p>
            <a:pPr>
              <a:buFontTx/>
              <a:buChar char="-"/>
            </a:pPr>
            <a:r>
              <a:rPr lang="nl-BE" dirty="0"/>
              <a:t>Auteurs: Betje Wolff en Aagje Deken</a:t>
            </a:r>
          </a:p>
          <a:p>
            <a:pPr>
              <a:buFontTx/>
              <a:buChar char="-"/>
            </a:pPr>
            <a:r>
              <a:rPr lang="nl-BE" dirty="0"/>
              <a:t>Een opvoedkundig boek</a:t>
            </a:r>
          </a:p>
          <a:p>
            <a:pPr>
              <a:buFontTx/>
              <a:buChar char="-"/>
            </a:pPr>
            <a:r>
              <a:rPr lang="nl-BE" dirty="0"/>
              <a:t>Vorm: naar het model van de romans-in-briefvorm van de Engelse schrijver S. </a:t>
            </a:r>
            <a:r>
              <a:rPr lang="nl-BE" dirty="0" err="1"/>
              <a:t>Richardson</a:t>
            </a:r>
            <a:endParaRPr lang="nl-BE" dirty="0"/>
          </a:p>
          <a:p>
            <a:pPr>
              <a:buFontTx/>
              <a:buChar char="-"/>
            </a:pPr>
            <a:r>
              <a:rPr lang="nl-BE" dirty="0"/>
              <a:t>Onmiddellijk succes: niet alleen een boek van vrouwen, maar ook voor vrouwen. Het vehikel van hun ideeën is het leuke, eigenwijze personage van Sara Burgerhart.</a:t>
            </a:r>
          </a:p>
          <a:p>
            <a:pPr>
              <a:buFontTx/>
              <a:buChar char="-"/>
            </a:pPr>
            <a:r>
              <a:rPr lang="nl-BE" dirty="0"/>
              <a:t>Het boek is opgenomen in de Canon van de Nederlandse literatuur, niet in de (Vlaamse) Canon van de Nederlandstalige literatuur, de 50+1 mooiste literaire werken (2020). </a:t>
            </a:r>
          </a:p>
          <a:p>
            <a:pPr>
              <a:buFontTx/>
              <a:buChar char="-"/>
            </a:pPr>
            <a:endParaRPr lang="nl-BE" dirty="0"/>
          </a:p>
        </p:txBody>
      </p:sp>
    </p:spTree>
    <p:extLst>
      <p:ext uri="{BB962C8B-B14F-4D97-AF65-F5344CB8AC3E}">
        <p14:creationId xmlns:p14="http://schemas.microsoft.com/office/powerpoint/2010/main" val="2967016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t>Eige</a:t>
            </a:r>
            <a:r>
              <a:rPr lang="nl-BE" sz="4000" b="1" dirty="0"/>
              <a:t>n venster op </a:t>
            </a:r>
            <a:r>
              <a:rPr lang="nl-BE" sz="4000" dirty="0"/>
              <a:t>https://www.canonvannederland.nl/</a:t>
            </a:r>
            <a:r>
              <a:rPr lang="nl-BE" dirty="0"/>
              <a:t/>
            </a:r>
            <a:br>
              <a:rPr lang="nl-BE" dirty="0"/>
            </a:br>
            <a:endParaRPr lang="nl-BE" dirty="0"/>
          </a:p>
        </p:txBody>
      </p:sp>
      <p:pic>
        <p:nvPicPr>
          <p:cNvPr id="6" name="Afbeelding 5">
            <a:extLst>
              <a:ext uri="{FF2B5EF4-FFF2-40B4-BE49-F238E27FC236}">
                <a16:creationId xmlns="" xmlns:a16="http://schemas.microsoft.com/office/drawing/2014/main" id="{FE5026D5-92F4-A240-A2E8-890CC9E7F969}"/>
              </a:ext>
            </a:extLst>
          </p:cNvPr>
          <p:cNvPicPr>
            <a:picLocks noChangeAspect="1"/>
          </p:cNvPicPr>
          <p:nvPr/>
        </p:nvPicPr>
        <p:blipFill>
          <a:blip r:embed="rId2"/>
          <a:stretch>
            <a:fillRect/>
          </a:stretch>
        </p:blipFill>
        <p:spPr>
          <a:xfrm>
            <a:off x="1187563" y="1153992"/>
            <a:ext cx="9812468" cy="5587200"/>
          </a:xfrm>
          <a:prstGeom prst="rect">
            <a:avLst/>
          </a:prstGeom>
        </p:spPr>
      </p:pic>
      <p:sp>
        <p:nvSpPr>
          <p:cNvPr id="7" name="Ring 6">
            <a:extLst>
              <a:ext uri="{FF2B5EF4-FFF2-40B4-BE49-F238E27FC236}">
                <a16:creationId xmlns="" xmlns:a16="http://schemas.microsoft.com/office/drawing/2014/main" id="{06DA4FB1-4F0F-6649-8F27-4E55834D2D34}"/>
              </a:ext>
            </a:extLst>
          </p:cNvPr>
          <p:cNvSpPr/>
          <p:nvPr/>
        </p:nvSpPr>
        <p:spPr>
          <a:xfrm>
            <a:off x="8757388" y="3185288"/>
            <a:ext cx="1614487" cy="1527115"/>
          </a:xfrm>
          <a:prstGeom prst="donut">
            <a:avLst>
              <a:gd name="adj" fmla="val 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chemeClr val="tx1"/>
              </a:solidFill>
            </a:endParaRPr>
          </a:p>
        </p:txBody>
      </p:sp>
    </p:spTree>
    <p:extLst>
      <p:ext uri="{BB962C8B-B14F-4D97-AF65-F5344CB8AC3E}">
        <p14:creationId xmlns:p14="http://schemas.microsoft.com/office/powerpoint/2010/main" val="101985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4645"/>
            <a:ext cx="10515600" cy="793103"/>
          </a:xfrm>
        </p:spPr>
        <p:txBody>
          <a:bodyPr>
            <a:normAutofit/>
          </a:bodyPr>
          <a:lstStyle/>
          <a:p>
            <a:r>
              <a:rPr lang="nl-BE" b="1" dirty="0"/>
              <a:t>Het verhaal en de personages</a:t>
            </a:r>
          </a:p>
        </p:txBody>
      </p:sp>
      <p:pic>
        <p:nvPicPr>
          <p:cNvPr id="1026" name="Picture 2" descr="Historie van mejuffrouw Sara Burgerhart, Betje Wolff | 9789491618550 |  Boeken | bol.com">
            <a:extLst>
              <a:ext uri="{FF2B5EF4-FFF2-40B4-BE49-F238E27FC236}">
                <a16:creationId xmlns="" xmlns:a16="http://schemas.microsoft.com/office/drawing/2014/main" id="{948D6AFA-D152-CA4E-8907-4A374873FC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06" y="1650883"/>
            <a:ext cx="1821756" cy="2798715"/>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 xmlns:a16="http://schemas.microsoft.com/office/drawing/2014/main" id="{23B8C86C-6CB3-B948-988B-8674EE26E8EC}"/>
              </a:ext>
            </a:extLst>
          </p:cNvPr>
          <p:cNvSpPr/>
          <p:nvPr/>
        </p:nvSpPr>
        <p:spPr>
          <a:xfrm>
            <a:off x="4963513" y="4664894"/>
            <a:ext cx="2380827" cy="923330"/>
          </a:xfrm>
          <a:prstGeom prst="rect">
            <a:avLst/>
          </a:prstGeom>
          <a:noFill/>
        </p:spPr>
        <p:txBody>
          <a:bodyPr wrap="square" lIns="91440" tIns="45720" rIns="91440" bIns="45720">
            <a:spAutoFit/>
          </a:bodyPr>
          <a:lstStyle/>
          <a:p>
            <a:pPr algn="ctr"/>
            <a:r>
              <a:rPr lang="nl-NL" b="0" cap="none" spc="0" dirty="0">
                <a:ln w="0"/>
                <a:solidFill>
                  <a:schemeClr val="tx1"/>
                </a:solidFill>
                <a:effectLst>
                  <a:outerShdw blurRad="38100" dist="19050" dir="2700000" algn="tl" rotWithShape="0">
                    <a:schemeClr val="dk1">
                      <a:alpha val="40000"/>
                    </a:schemeClr>
                  </a:outerShdw>
                </a:effectLst>
              </a:rPr>
              <a:t>Abraham Blankaart</a:t>
            </a:r>
          </a:p>
          <a:p>
            <a:pPr algn="ctr"/>
            <a:endParaRPr lang="nl-NL" dirty="0">
              <a:ln w="0"/>
              <a:effectLst>
                <a:outerShdw blurRad="38100" dist="19050" dir="2700000" algn="tl" rotWithShape="0">
                  <a:schemeClr val="dk1">
                    <a:alpha val="40000"/>
                  </a:schemeClr>
                </a:outerShdw>
              </a:effectLst>
            </a:endParaRPr>
          </a:p>
          <a:p>
            <a:pPr algn="ctr"/>
            <a:r>
              <a:rPr lang="nl-NL" dirty="0">
                <a:ln w="0"/>
                <a:effectLst>
                  <a:outerShdw blurRad="38100" dist="19050" dir="2700000" algn="tl" rotWithShape="0">
                    <a:schemeClr val="dk1">
                      <a:alpha val="40000"/>
                    </a:schemeClr>
                  </a:outerShdw>
                </a:effectLst>
              </a:rPr>
              <a:t>VOOGD</a:t>
            </a:r>
            <a:endParaRPr lang="nl-NL" b="0" cap="none" spc="0" dirty="0">
              <a:ln w="0"/>
              <a:solidFill>
                <a:schemeClr val="tx1"/>
              </a:solidFill>
              <a:effectLst>
                <a:outerShdw blurRad="38100" dist="19050" dir="2700000" algn="tl" rotWithShape="0">
                  <a:schemeClr val="dk1">
                    <a:alpha val="40000"/>
                  </a:schemeClr>
                </a:outerShdw>
              </a:effectLst>
            </a:endParaRPr>
          </a:p>
        </p:txBody>
      </p:sp>
      <p:pic>
        <p:nvPicPr>
          <p:cNvPr id="7" name="Afbeelding 6">
            <a:extLst>
              <a:ext uri="{FF2B5EF4-FFF2-40B4-BE49-F238E27FC236}">
                <a16:creationId xmlns="" xmlns:a16="http://schemas.microsoft.com/office/drawing/2014/main" id="{11F4A7FF-83A2-A447-8B02-5FCEB10D9236}"/>
              </a:ext>
            </a:extLst>
          </p:cNvPr>
          <p:cNvPicPr>
            <a:picLocks noChangeAspect="1"/>
          </p:cNvPicPr>
          <p:nvPr/>
        </p:nvPicPr>
        <p:blipFill>
          <a:blip r:embed="rId3"/>
          <a:stretch>
            <a:fillRect/>
          </a:stretch>
        </p:blipFill>
        <p:spPr>
          <a:xfrm>
            <a:off x="2747341" y="1650884"/>
            <a:ext cx="1821755" cy="2798715"/>
          </a:xfrm>
          <a:prstGeom prst="rect">
            <a:avLst/>
          </a:prstGeom>
        </p:spPr>
      </p:pic>
      <p:sp>
        <p:nvSpPr>
          <p:cNvPr id="9" name="Rechthoek 8">
            <a:extLst>
              <a:ext uri="{FF2B5EF4-FFF2-40B4-BE49-F238E27FC236}">
                <a16:creationId xmlns="" xmlns:a16="http://schemas.microsoft.com/office/drawing/2014/main" id="{0FC3CFEA-B81C-2347-9EE0-4A3F0955F949}"/>
              </a:ext>
            </a:extLst>
          </p:cNvPr>
          <p:cNvSpPr/>
          <p:nvPr/>
        </p:nvSpPr>
        <p:spPr>
          <a:xfrm>
            <a:off x="2079662" y="4670079"/>
            <a:ext cx="3157116" cy="923330"/>
          </a:xfrm>
          <a:prstGeom prst="rect">
            <a:avLst/>
          </a:prstGeom>
          <a:noFill/>
        </p:spPr>
        <p:txBody>
          <a:bodyPr wrap="square" lIns="91440" tIns="45720" rIns="91440" bIns="45720">
            <a:spAutoFit/>
          </a:bodyPr>
          <a:lstStyle/>
          <a:p>
            <a:pPr algn="ctr"/>
            <a:r>
              <a:rPr lang="nl-NL" b="0" cap="none" spc="0" dirty="0">
                <a:ln w="0"/>
                <a:solidFill>
                  <a:schemeClr val="tx1"/>
                </a:solidFill>
                <a:effectLst>
                  <a:outerShdw blurRad="38100" dist="19050" dir="2700000" algn="tl" rotWithShape="0">
                    <a:schemeClr val="dk1">
                      <a:alpha val="40000"/>
                    </a:schemeClr>
                  </a:outerShdw>
                </a:effectLst>
              </a:rPr>
              <a:t>Weduwe Buigzaam-Spilgoed</a:t>
            </a:r>
          </a:p>
          <a:p>
            <a:pPr algn="ctr"/>
            <a:endParaRPr lang="nl-NL" dirty="0">
              <a:ln w="0"/>
              <a:effectLst>
                <a:outerShdw blurRad="38100" dist="19050" dir="2700000" algn="tl" rotWithShape="0">
                  <a:schemeClr val="dk1">
                    <a:alpha val="40000"/>
                  </a:schemeClr>
                </a:outerShdw>
              </a:effectLst>
            </a:endParaRPr>
          </a:p>
          <a:p>
            <a:pPr algn="ctr"/>
            <a:r>
              <a:rPr lang="nl-NL" dirty="0">
                <a:ln w="0"/>
                <a:effectLst>
                  <a:outerShdw blurRad="38100" dist="19050" dir="2700000" algn="tl" rotWithShape="0">
                    <a:schemeClr val="dk1">
                      <a:alpha val="40000"/>
                    </a:schemeClr>
                  </a:outerShdw>
                </a:effectLst>
              </a:rPr>
              <a:t>VOOGD</a:t>
            </a:r>
            <a:endParaRPr lang="nl-NL" b="0" cap="none" spc="0" dirty="0">
              <a:ln w="0"/>
              <a:solidFill>
                <a:schemeClr val="tx1"/>
              </a:solidFill>
              <a:effectLst>
                <a:outerShdw blurRad="38100" dist="19050" dir="2700000" algn="tl" rotWithShape="0">
                  <a:schemeClr val="dk1">
                    <a:alpha val="40000"/>
                  </a:schemeClr>
                </a:outerShdw>
              </a:effectLst>
            </a:endParaRPr>
          </a:p>
        </p:txBody>
      </p:sp>
      <p:pic>
        <p:nvPicPr>
          <p:cNvPr id="8" name="Afbeelding 7">
            <a:extLst>
              <a:ext uri="{FF2B5EF4-FFF2-40B4-BE49-F238E27FC236}">
                <a16:creationId xmlns="" xmlns:a16="http://schemas.microsoft.com/office/drawing/2014/main" id="{1395EF7B-D35B-F147-BFFC-96D50ECC6C9E}"/>
              </a:ext>
            </a:extLst>
          </p:cNvPr>
          <p:cNvPicPr>
            <a:picLocks noChangeAspect="1"/>
          </p:cNvPicPr>
          <p:nvPr/>
        </p:nvPicPr>
        <p:blipFill>
          <a:blip r:embed="rId4"/>
          <a:stretch>
            <a:fillRect/>
          </a:stretch>
        </p:blipFill>
        <p:spPr>
          <a:xfrm>
            <a:off x="5185122" y="1650885"/>
            <a:ext cx="1821755" cy="2798715"/>
          </a:xfrm>
          <a:prstGeom prst="rect">
            <a:avLst/>
          </a:prstGeom>
        </p:spPr>
      </p:pic>
      <p:sp>
        <p:nvSpPr>
          <p:cNvPr id="11" name="Rechthoek 10">
            <a:extLst>
              <a:ext uri="{FF2B5EF4-FFF2-40B4-BE49-F238E27FC236}">
                <a16:creationId xmlns="" xmlns:a16="http://schemas.microsoft.com/office/drawing/2014/main" id="{6074C2F4-D40D-7945-8A85-10AD9E6CE9C7}"/>
              </a:ext>
            </a:extLst>
          </p:cNvPr>
          <p:cNvSpPr/>
          <p:nvPr/>
        </p:nvSpPr>
        <p:spPr>
          <a:xfrm>
            <a:off x="24056" y="4664894"/>
            <a:ext cx="2380827" cy="923330"/>
          </a:xfrm>
          <a:prstGeom prst="rect">
            <a:avLst/>
          </a:prstGeom>
          <a:noFill/>
        </p:spPr>
        <p:txBody>
          <a:bodyPr wrap="square" lIns="91440" tIns="45720" rIns="91440" bIns="45720">
            <a:spAutoFit/>
          </a:bodyPr>
          <a:lstStyle/>
          <a:p>
            <a:pPr algn="ctr"/>
            <a:r>
              <a:rPr lang="nl-NL" b="0" cap="none" spc="0" dirty="0">
                <a:ln w="0"/>
                <a:solidFill>
                  <a:schemeClr val="tx1"/>
                </a:solidFill>
                <a:effectLst>
                  <a:outerShdw blurRad="38100" dist="19050" dir="2700000" algn="tl" rotWithShape="0">
                    <a:schemeClr val="dk1">
                      <a:alpha val="40000"/>
                    </a:schemeClr>
                  </a:outerShdw>
                </a:effectLst>
              </a:rPr>
              <a:t>Sara Burgerhart</a:t>
            </a:r>
          </a:p>
          <a:p>
            <a:pPr algn="ctr"/>
            <a:endParaRPr lang="nl-NL" dirty="0">
              <a:ln w="0"/>
              <a:effectLst>
                <a:outerShdw blurRad="38100" dist="19050" dir="2700000" algn="tl" rotWithShape="0">
                  <a:schemeClr val="dk1">
                    <a:alpha val="40000"/>
                  </a:schemeClr>
                </a:outerShdw>
              </a:effectLst>
            </a:endParaRPr>
          </a:p>
          <a:p>
            <a:pPr algn="ctr"/>
            <a:r>
              <a:rPr lang="nl-NL" dirty="0">
                <a:ln w="0"/>
                <a:effectLst>
                  <a:outerShdw blurRad="38100" dist="19050" dir="2700000" algn="tl" rotWithShape="0">
                    <a:schemeClr val="dk1">
                      <a:alpha val="40000"/>
                    </a:schemeClr>
                  </a:outerShdw>
                </a:effectLst>
              </a:rPr>
              <a:t>WEESMEISJE</a:t>
            </a:r>
            <a:endParaRPr lang="nl-NL" b="0" cap="none" spc="0" dirty="0">
              <a:ln w="0"/>
              <a:solidFill>
                <a:schemeClr val="tx1"/>
              </a:solidFill>
              <a:effectLst>
                <a:outerShdw blurRad="38100" dist="19050" dir="2700000" algn="tl" rotWithShape="0">
                  <a:schemeClr val="dk1">
                    <a:alpha val="40000"/>
                  </a:schemeClr>
                </a:outerShdw>
              </a:effectLst>
            </a:endParaRPr>
          </a:p>
        </p:txBody>
      </p:sp>
      <p:pic>
        <p:nvPicPr>
          <p:cNvPr id="10" name="Afbeelding 9">
            <a:extLst>
              <a:ext uri="{FF2B5EF4-FFF2-40B4-BE49-F238E27FC236}">
                <a16:creationId xmlns="" xmlns:a16="http://schemas.microsoft.com/office/drawing/2014/main" id="{2FCAC540-5F26-D94B-8920-0EC306195116}"/>
              </a:ext>
            </a:extLst>
          </p:cNvPr>
          <p:cNvPicPr>
            <a:picLocks noChangeAspect="1"/>
          </p:cNvPicPr>
          <p:nvPr/>
        </p:nvPicPr>
        <p:blipFill>
          <a:blip r:embed="rId5"/>
          <a:stretch>
            <a:fillRect/>
          </a:stretch>
        </p:blipFill>
        <p:spPr>
          <a:xfrm>
            <a:off x="7622900" y="1650885"/>
            <a:ext cx="1821756" cy="2798715"/>
          </a:xfrm>
          <a:prstGeom prst="rect">
            <a:avLst/>
          </a:prstGeom>
        </p:spPr>
      </p:pic>
      <p:sp>
        <p:nvSpPr>
          <p:cNvPr id="13" name="Rechthoek 12">
            <a:extLst>
              <a:ext uri="{FF2B5EF4-FFF2-40B4-BE49-F238E27FC236}">
                <a16:creationId xmlns="" xmlns:a16="http://schemas.microsoft.com/office/drawing/2014/main" id="{85593881-9496-164C-9C49-2D6F58637BC0}"/>
              </a:ext>
            </a:extLst>
          </p:cNvPr>
          <p:cNvSpPr/>
          <p:nvPr/>
        </p:nvSpPr>
        <p:spPr>
          <a:xfrm>
            <a:off x="7343365" y="4675264"/>
            <a:ext cx="2380827" cy="923330"/>
          </a:xfrm>
          <a:prstGeom prst="rect">
            <a:avLst/>
          </a:prstGeom>
          <a:noFill/>
        </p:spPr>
        <p:txBody>
          <a:bodyPr wrap="square" lIns="91440" tIns="45720" rIns="91440" bIns="45720">
            <a:spAutoFit/>
          </a:bodyPr>
          <a:lstStyle/>
          <a:p>
            <a:pPr algn="ctr"/>
            <a:r>
              <a:rPr lang="nl-NL" b="0" cap="none" spc="0" dirty="0">
                <a:ln w="0"/>
                <a:solidFill>
                  <a:schemeClr val="tx1"/>
                </a:solidFill>
                <a:effectLst>
                  <a:outerShdw blurRad="38100" dist="19050" dir="2700000" algn="tl" rotWithShape="0">
                    <a:schemeClr val="dk1">
                      <a:alpha val="40000"/>
                    </a:schemeClr>
                  </a:outerShdw>
                </a:effectLst>
              </a:rPr>
              <a:t>‘R’</a:t>
            </a:r>
          </a:p>
          <a:p>
            <a:pPr algn="ctr"/>
            <a:endParaRPr lang="nl-NL" dirty="0">
              <a:ln w="0"/>
              <a:effectLst>
                <a:outerShdw blurRad="38100" dist="19050" dir="2700000" algn="tl" rotWithShape="0">
                  <a:schemeClr val="dk1">
                    <a:alpha val="40000"/>
                  </a:schemeClr>
                </a:outerShdw>
              </a:effectLst>
            </a:endParaRPr>
          </a:p>
          <a:p>
            <a:pPr algn="ctr"/>
            <a:r>
              <a:rPr lang="nl-NL" dirty="0">
                <a:ln w="0"/>
                <a:effectLst>
                  <a:outerShdw blurRad="38100" dist="19050" dir="2700000" algn="tl" rotWithShape="0">
                    <a:schemeClr val="dk1">
                      <a:alpha val="40000"/>
                    </a:schemeClr>
                  </a:outerShdw>
                </a:effectLst>
              </a:rPr>
              <a:t>BELAGER</a:t>
            </a:r>
            <a:endParaRPr lang="nl-NL" b="0" cap="none" spc="0" dirty="0">
              <a:ln w="0"/>
              <a:solidFill>
                <a:schemeClr val="tx1"/>
              </a:solidFill>
              <a:effectLst>
                <a:outerShdw blurRad="38100" dist="19050" dir="2700000" algn="tl" rotWithShape="0">
                  <a:schemeClr val="dk1">
                    <a:alpha val="40000"/>
                  </a:schemeClr>
                </a:outerShdw>
              </a:effectLst>
            </a:endParaRPr>
          </a:p>
        </p:txBody>
      </p:sp>
      <p:pic>
        <p:nvPicPr>
          <p:cNvPr id="12" name="Afbeelding 11">
            <a:extLst>
              <a:ext uri="{FF2B5EF4-FFF2-40B4-BE49-F238E27FC236}">
                <a16:creationId xmlns="" xmlns:a16="http://schemas.microsoft.com/office/drawing/2014/main" id="{FEE35336-DDD9-B24A-8828-5A805C9AEE88}"/>
              </a:ext>
            </a:extLst>
          </p:cNvPr>
          <p:cNvPicPr>
            <a:picLocks noChangeAspect="1"/>
          </p:cNvPicPr>
          <p:nvPr/>
        </p:nvPicPr>
        <p:blipFill>
          <a:blip r:embed="rId6"/>
          <a:stretch>
            <a:fillRect/>
          </a:stretch>
        </p:blipFill>
        <p:spPr>
          <a:xfrm>
            <a:off x="9816532" y="1650884"/>
            <a:ext cx="1835719" cy="2798715"/>
          </a:xfrm>
          <a:prstGeom prst="rect">
            <a:avLst/>
          </a:prstGeom>
        </p:spPr>
      </p:pic>
      <p:sp>
        <p:nvSpPr>
          <p:cNvPr id="14" name="Rechthoek 13">
            <a:extLst>
              <a:ext uri="{FF2B5EF4-FFF2-40B4-BE49-F238E27FC236}">
                <a16:creationId xmlns="" xmlns:a16="http://schemas.microsoft.com/office/drawing/2014/main" id="{BCCBE8A2-C0F8-524B-BEC8-E16B3CF7BFC0}"/>
              </a:ext>
            </a:extLst>
          </p:cNvPr>
          <p:cNvSpPr/>
          <p:nvPr/>
        </p:nvSpPr>
        <p:spPr>
          <a:xfrm>
            <a:off x="9543979" y="4664894"/>
            <a:ext cx="2380827" cy="1200329"/>
          </a:xfrm>
          <a:prstGeom prst="rect">
            <a:avLst/>
          </a:prstGeom>
          <a:noFill/>
        </p:spPr>
        <p:txBody>
          <a:bodyPr wrap="square" lIns="91440" tIns="45720" rIns="91440" bIns="45720">
            <a:spAutoFit/>
          </a:bodyPr>
          <a:lstStyle/>
          <a:p>
            <a:pPr algn="ctr"/>
            <a:r>
              <a:rPr lang="nl-NL" b="0" cap="none" spc="0" dirty="0">
                <a:ln w="0"/>
                <a:solidFill>
                  <a:schemeClr val="tx1"/>
                </a:solidFill>
                <a:effectLst>
                  <a:outerShdw blurRad="38100" dist="19050" dir="2700000" algn="tl" rotWithShape="0">
                    <a:schemeClr val="dk1">
                      <a:alpha val="40000"/>
                    </a:schemeClr>
                  </a:outerShdw>
                </a:effectLst>
              </a:rPr>
              <a:t>Hendrik Edeling</a:t>
            </a:r>
          </a:p>
          <a:p>
            <a:pPr algn="ctr"/>
            <a:endParaRPr lang="nl-NL" dirty="0">
              <a:ln w="0"/>
              <a:effectLst>
                <a:outerShdw blurRad="38100" dist="19050" dir="2700000" algn="tl" rotWithShape="0">
                  <a:schemeClr val="dk1">
                    <a:alpha val="40000"/>
                  </a:schemeClr>
                </a:outerShdw>
              </a:effectLst>
            </a:endParaRPr>
          </a:p>
          <a:p>
            <a:pPr algn="ctr"/>
            <a:r>
              <a:rPr lang="nl-NL" dirty="0">
                <a:ln w="0"/>
                <a:effectLst>
                  <a:outerShdw blurRad="38100" dist="19050" dir="2700000" algn="tl" rotWithShape="0">
                    <a:schemeClr val="dk1">
                      <a:alpha val="40000"/>
                    </a:schemeClr>
                  </a:outerShdw>
                </a:effectLst>
              </a:rPr>
              <a:t>TOEKOMSTIGE ECHTGENOOT</a:t>
            </a:r>
            <a:endParaRPr lang="nl-NL"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09436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52311" y="305491"/>
            <a:ext cx="10598019" cy="709128"/>
          </a:xfrm>
        </p:spPr>
        <p:txBody>
          <a:bodyPr>
            <a:normAutofit/>
          </a:bodyPr>
          <a:lstStyle/>
          <a:p>
            <a:r>
              <a:rPr lang="nl-BE" b="1" dirty="0"/>
              <a:t>Samenvatting van het verhaal</a:t>
            </a:r>
          </a:p>
        </p:txBody>
      </p:sp>
      <p:sp>
        <p:nvSpPr>
          <p:cNvPr id="3" name="Tijdelijke aanduiding voor inhoud 2"/>
          <p:cNvSpPr>
            <a:spLocks noGrp="1"/>
          </p:cNvSpPr>
          <p:nvPr>
            <p:ph idx="1"/>
          </p:nvPr>
        </p:nvSpPr>
        <p:spPr>
          <a:xfrm>
            <a:off x="838200" y="1315617"/>
            <a:ext cx="10515600" cy="5346440"/>
          </a:xfrm>
        </p:spPr>
        <p:txBody>
          <a:bodyPr>
            <a:normAutofit/>
          </a:bodyPr>
          <a:lstStyle/>
          <a:p>
            <a:pPr marL="0" indent="0">
              <a:buNone/>
            </a:pPr>
            <a:r>
              <a:rPr lang="nl-BE" dirty="0"/>
              <a:t>- Sara Burgerhart: wees met twee voogden (S. Hofland en A. </a:t>
            </a:r>
            <a:r>
              <a:rPr lang="nl-BE" dirty="0" err="1"/>
              <a:t>Blankaart</a:t>
            </a:r>
            <a:r>
              <a:rPr lang="nl-BE" dirty="0"/>
              <a:t>)</a:t>
            </a:r>
          </a:p>
          <a:p>
            <a:pPr marL="0" indent="0">
              <a:buNone/>
            </a:pPr>
            <a:r>
              <a:rPr lang="nl-BE" dirty="0"/>
              <a:t>- Ze ontsnapt naar het kosthuis van weduwe Buigzaam-Spilgoed.</a:t>
            </a:r>
          </a:p>
          <a:p>
            <a:pPr marL="0" indent="0">
              <a:buNone/>
            </a:pPr>
            <a:r>
              <a:rPr lang="nl-BE" dirty="0"/>
              <a:t>- Ze leidt een mooi leventje en geniet van haar vrijheid. Ze ontmoet </a:t>
            </a:r>
            <a:br>
              <a:rPr lang="nl-BE" dirty="0"/>
            </a:br>
            <a:r>
              <a:rPr lang="nl-BE" dirty="0"/>
              <a:t>   jongemannen, onder wie Hendrik Edeling (Luthers van huize&gt;&lt; Sara: </a:t>
            </a:r>
            <a:br>
              <a:rPr lang="nl-BE" dirty="0"/>
            </a:br>
            <a:r>
              <a:rPr lang="nl-BE" dirty="0"/>
              <a:t>   gereformeerd) en een zekere </a:t>
            </a:r>
            <a:r>
              <a:rPr lang="nl-BE" dirty="0" err="1"/>
              <a:t>‘R</a:t>
            </a:r>
            <a:r>
              <a:rPr lang="nl-BE" dirty="0"/>
              <a:t>’.</a:t>
            </a:r>
          </a:p>
          <a:p>
            <a:pPr marL="0" indent="0">
              <a:buNone/>
            </a:pPr>
            <a:r>
              <a:rPr lang="nl-BE" dirty="0"/>
              <a:t>- </a:t>
            </a:r>
            <a:r>
              <a:rPr lang="nl-BE" dirty="0" err="1"/>
              <a:t>‘R</a:t>
            </a:r>
            <a:r>
              <a:rPr lang="nl-BE" dirty="0"/>
              <a:t>’ wordt door Sara geschetst als ‘een zeer fatsoenlijk, rijk heer, van </a:t>
            </a:r>
            <a:br>
              <a:rPr lang="nl-BE" dirty="0"/>
            </a:br>
            <a:r>
              <a:rPr lang="nl-BE" dirty="0"/>
              <a:t>   ruim dertig jaar, die haar zijne heerlijke bibliotheek ten </a:t>
            </a:r>
            <a:r>
              <a:rPr lang="nl-BE" dirty="0" err="1"/>
              <a:t>gebruike</a:t>
            </a:r>
            <a:r>
              <a:rPr lang="nl-BE" dirty="0"/>
              <a:t> </a:t>
            </a:r>
            <a:br>
              <a:rPr lang="nl-BE" dirty="0"/>
            </a:br>
            <a:r>
              <a:rPr lang="nl-BE" dirty="0"/>
              <a:t>   heeft aangeboden.’ Hij randt Sara aan op een buitengoed, maar ze </a:t>
            </a:r>
            <a:br>
              <a:rPr lang="nl-BE" dirty="0"/>
            </a:br>
            <a:r>
              <a:rPr lang="nl-BE" dirty="0"/>
              <a:t>   kan ontsnappen door de hulp van de katholieke </a:t>
            </a:r>
            <a:r>
              <a:rPr lang="nl-BE" dirty="0" err="1"/>
              <a:t>tuinmansdochter</a:t>
            </a:r>
            <a:r>
              <a:rPr lang="nl-BE" dirty="0"/>
              <a:t>. </a:t>
            </a:r>
          </a:p>
          <a:p>
            <a:pPr marL="0" indent="0">
              <a:buNone/>
            </a:pPr>
            <a:r>
              <a:rPr lang="nl-BE" dirty="0"/>
              <a:t>- Sara komt tot  het inzicht: zelfstandig denken én luisteren naar de </a:t>
            </a:r>
            <a:br>
              <a:rPr lang="nl-BE" dirty="0"/>
            </a:br>
            <a:r>
              <a:rPr lang="nl-BE" dirty="0"/>
              <a:t>   adviezen van wijze volwassenen zijn belangrijk. Ze huwt Hendrik   </a:t>
            </a:r>
            <a:br>
              <a:rPr lang="nl-BE" dirty="0"/>
            </a:br>
            <a:r>
              <a:rPr lang="nl-BE" dirty="0"/>
              <a:t>   Edeling. </a:t>
            </a:r>
          </a:p>
          <a:p>
            <a:pPr marL="0" indent="0">
              <a:buNone/>
            </a:pPr>
            <a:endParaRPr lang="nl-BE" dirty="0"/>
          </a:p>
          <a:p>
            <a:pPr marL="0" indent="0">
              <a:buNone/>
            </a:pPr>
            <a:endParaRPr lang="nl-BE" dirty="0"/>
          </a:p>
          <a:p>
            <a:pPr marL="0" indent="0">
              <a:buNone/>
            </a:pPr>
            <a:endParaRPr lang="nl-BE" dirty="0"/>
          </a:p>
        </p:txBody>
      </p:sp>
    </p:spTree>
    <p:extLst>
      <p:ext uri="{BB962C8B-B14F-4D97-AF65-F5344CB8AC3E}">
        <p14:creationId xmlns:p14="http://schemas.microsoft.com/office/powerpoint/2010/main" val="3826346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530614"/>
          </a:xfrm>
        </p:spPr>
        <p:txBody>
          <a:bodyPr>
            <a:normAutofit fontScale="90000"/>
          </a:bodyPr>
          <a:lstStyle/>
          <a:p>
            <a:endParaRPr lang="nl-BE" dirty="0"/>
          </a:p>
        </p:txBody>
      </p:sp>
      <p:sp>
        <p:nvSpPr>
          <p:cNvPr id="3" name="Tijdelijke aanduiding voor inhoud 2"/>
          <p:cNvSpPr>
            <a:spLocks noGrp="1"/>
          </p:cNvSpPr>
          <p:nvPr>
            <p:ph idx="1"/>
          </p:nvPr>
        </p:nvSpPr>
        <p:spPr>
          <a:xfrm>
            <a:off x="838200" y="1175657"/>
            <a:ext cx="10515600" cy="5514392"/>
          </a:xfrm>
        </p:spPr>
        <p:txBody>
          <a:bodyPr/>
          <a:lstStyle/>
          <a:p>
            <a:pPr marL="0" indent="0">
              <a:buNone/>
            </a:pPr>
            <a:r>
              <a:rPr lang="nl-BE" dirty="0"/>
              <a:t>Sara komt tot het inzicht: </a:t>
            </a:r>
          </a:p>
          <a:p>
            <a:pPr marL="0" indent="0">
              <a:buNone/>
            </a:pPr>
            <a:r>
              <a:rPr lang="nl-BE" dirty="0"/>
              <a:t>‘Hij (=Hendrik) moet kunnen zien wie ik ben: een onvoorzichtig meisje, dat geen kwaad vermoedde, daar zij ‘t niet zag, en die door haren trek tot vermaak en uitspanningen zich in een gevaar gebracht heeft, dat op haar bederf </a:t>
            </a:r>
            <a:r>
              <a:rPr lang="nl-BE" dirty="0" err="1"/>
              <a:t>konde</a:t>
            </a:r>
            <a:r>
              <a:rPr lang="nl-BE" dirty="0"/>
              <a:t> zijn uitgelopen.’</a:t>
            </a:r>
          </a:p>
        </p:txBody>
      </p:sp>
      <p:pic>
        <p:nvPicPr>
          <p:cNvPr id="5" name="Afbeelding 4" descr="https://i0.wp.com/neerlandistiek.nl/wp-content/uploads/2021/12/90e726b7-8a6b-4348-87ea-f28196152192.jpeg?ssl=1"/>
          <p:cNvPicPr/>
          <p:nvPr/>
        </p:nvPicPr>
        <p:blipFill>
          <a:blip r:embed="rId2">
            <a:extLst>
              <a:ext uri="{28A0092B-C50C-407E-A947-70E740481C1C}">
                <a14:useLocalDpi xmlns:a14="http://schemas.microsoft.com/office/drawing/2010/main" val="0"/>
              </a:ext>
            </a:extLst>
          </a:blip>
          <a:srcRect/>
          <a:stretch>
            <a:fillRect/>
          </a:stretch>
        </p:blipFill>
        <p:spPr bwMode="auto">
          <a:xfrm>
            <a:off x="5390308" y="3762862"/>
            <a:ext cx="5759450" cy="2619375"/>
          </a:xfrm>
          <a:prstGeom prst="rect">
            <a:avLst/>
          </a:prstGeom>
          <a:noFill/>
          <a:ln>
            <a:noFill/>
          </a:ln>
        </p:spPr>
      </p:pic>
    </p:spTree>
    <p:extLst>
      <p:ext uri="{BB962C8B-B14F-4D97-AF65-F5344CB8AC3E}">
        <p14:creationId xmlns:p14="http://schemas.microsoft.com/office/powerpoint/2010/main" val="2470945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Het belang van </a:t>
            </a:r>
            <a:r>
              <a:rPr lang="nl-BE" i="1" dirty="0"/>
              <a:t>Sara Burgerhart</a:t>
            </a:r>
            <a:endParaRPr lang="nl-BE" dirty="0"/>
          </a:p>
        </p:txBody>
      </p:sp>
      <p:sp>
        <p:nvSpPr>
          <p:cNvPr id="3" name="Tijdelijke aanduiding voor inhoud 2"/>
          <p:cNvSpPr>
            <a:spLocks noGrp="1"/>
          </p:cNvSpPr>
          <p:nvPr>
            <p:ph idx="1"/>
          </p:nvPr>
        </p:nvSpPr>
        <p:spPr>
          <a:xfrm>
            <a:off x="838200" y="1511559"/>
            <a:ext cx="10515600" cy="4665404"/>
          </a:xfrm>
        </p:spPr>
        <p:txBody>
          <a:bodyPr>
            <a:normAutofit/>
          </a:bodyPr>
          <a:lstStyle/>
          <a:p>
            <a:pPr>
              <a:buFontTx/>
              <a:buChar char="-"/>
            </a:pPr>
            <a:r>
              <a:rPr lang="nl-BE" dirty="0"/>
              <a:t>De (directe) verteltrant van het verhaal met een rijke woordenschat</a:t>
            </a:r>
          </a:p>
          <a:p>
            <a:pPr>
              <a:buFontTx/>
              <a:buChar char="-"/>
            </a:pPr>
            <a:r>
              <a:rPr lang="nl-BE" dirty="0"/>
              <a:t>Het brievengenre wordt optimaal gebruikt: veelstemmig, functioneel en overtuigend</a:t>
            </a:r>
          </a:p>
          <a:p>
            <a:pPr>
              <a:buFontTx/>
              <a:buChar char="-"/>
            </a:pPr>
            <a:r>
              <a:rPr lang="nl-BE" dirty="0"/>
              <a:t>Herkenbare personages met een eigen schrijfstijl</a:t>
            </a:r>
          </a:p>
          <a:p>
            <a:pPr>
              <a:buFontTx/>
              <a:buChar char="-"/>
            </a:pPr>
            <a:r>
              <a:rPr lang="nl-BE" dirty="0"/>
              <a:t>Volgens Tonnus Oosterhoff: ‘Er ontstaat een prachtig weefsel van stemmen, denkwijzen en meningen, die dikwijls botsen en waaruit we onze eigen versie van de gebeurtenissen en opvattingen kunnen samenstellen.’ </a:t>
            </a:r>
          </a:p>
          <a:p>
            <a:pPr>
              <a:buFontTx/>
              <a:buChar char="-"/>
            </a:pPr>
            <a:r>
              <a:rPr lang="nl-BE" dirty="0"/>
              <a:t>Inkijkjes in vrouwenlevens en vrouwenvriendschappen uit die tijd (grensoverschrijdend gedrag): de 18</a:t>
            </a:r>
            <a:r>
              <a:rPr lang="nl-BE" baseline="30000" dirty="0"/>
              <a:t>de</a:t>
            </a:r>
            <a:r>
              <a:rPr lang="nl-BE" dirty="0"/>
              <a:t> eeuw lijkt niet zo ver weg…</a:t>
            </a:r>
          </a:p>
          <a:p>
            <a:pPr marL="0" indent="0">
              <a:buNone/>
            </a:pPr>
            <a:endParaRPr lang="nl-BE" dirty="0"/>
          </a:p>
          <a:p>
            <a:pPr>
              <a:buFontTx/>
              <a:buChar char="-"/>
            </a:pPr>
            <a:endParaRPr lang="nl-BE" dirty="0"/>
          </a:p>
          <a:p>
            <a:pPr>
              <a:buFontTx/>
              <a:buChar char="-"/>
            </a:pPr>
            <a:endParaRPr lang="nl-BE" dirty="0"/>
          </a:p>
        </p:txBody>
      </p:sp>
    </p:spTree>
    <p:extLst>
      <p:ext uri="{BB962C8B-B14F-4D97-AF65-F5344CB8AC3E}">
        <p14:creationId xmlns:p14="http://schemas.microsoft.com/office/powerpoint/2010/main" val="421368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Afbeelding met tekst, schermafbeelding&#10;&#10;Automatisch gegenereerde beschrijving">
            <a:extLst>
              <a:ext uri="{FF2B5EF4-FFF2-40B4-BE49-F238E27FC236}">
                <a16:creationId xmlns="" xmlns:a16="http://schemas.microsoft.com/office/drawing/2014/main" id="{BB64ED79-A8FC-7B43-9039-1F44568725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0650" y="198120"/>
            <a:ext cx="1532750" cy="2689542"/>
          </a:xfrm>
          <a:ln>
            <a:solidFill>
              <a:schemeClr val="accent1">
                <a:shade val="50000"/>
              </a:schemeClr>
            </a:solidFill>
          </a:ln>
        </p:spPr>
      </p:pic>
      <p:sp>
        <p:nvSpPr>
          <p:cNvPr id="8" name="Titel 1">
            <a:extLst>
              <a:ext uri="{FF2B5EF4-FFF2-40B4-BE49-F238E27FC236}">
                <a16:creationId xmlns="" xmlns:a16="http://schemas.microsoft.com/office/drawing/2014/main" id="{75AE25AB-02BA-F746-9240-88379C2D7FFB}"/>
              </a:ext>
            </a:extLst>
          </p:cNvPr>
          <p:cNvSpPr>
            <a:spLocks noGrp="1"/>
          </p:cNvSpPr>
          <p:nvPr>
            <p:ph type="title"/>
          </p:nvPr>
        </p:nvSpPr>
        <p:spPr>
          <a:xfrm>
            <a:off x="838200" y="365125"/>
            <a:ext cx="10515600" cy="1325563"/>
          </a:xfrm>
        </p:spPr>
        <p:txBody>
          <a:bodyPr/>
          <a:lstStyle/>
          <a:p>
            <a:r>
              <a:rPr lang="nl-BE" dirty="0"/>
              <a:t>De blinde vlek? </a:t>
            </a:r>
          </a:p>
        </p:txBody>
      </p:sp>
      <p:sp>
        <p:nvSpPr>
          <p:cNvPr id="9" name="Tijdelijke aanduiding voor inhoud 2">
            <a:extLst>
              <a:ext uri="{FF2B5EF4-FFF2-40B4-BE49-F238E27FC236}">
                <a16:creationId xmlns="" xmlns:a16="http://schemas.microsoft.com/office/drawing/2014/main" id="{78B80AF5-8EB4-2C49-8CA2-94D8F0113AD8}"/>
              </a:ext>
            </a:extLst>
          </p:cNvPr>
          <p:cNvSpPr txBox="1">
            <a:spLocks/>
          </p:cNvSpPr>
          <p:nvPr/>
        </p:nvSpPr>
        <p:spPr>
          <a:xfrm>
            <a:off x="838200" y="171386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l-BE" dirty="0"/>
              <a:t>18</a:t>
            </a:r>
            <a:r>
              <a:rPr lang="nl-BE" baseline="30000" dirty="0"/>
              <a:t>de</a:t>
            </a:r>
            <a:r>
              <a:rPr lang="nl-BE" dirty="0"/>
              <a:t> eeuw in de literaire canon? (R. van Vliet; Roland de Bonth)</a:t>
            </a:r>
          </a:p>
          <a:p>
            <a:pPr>
              <a:buFontTx/>
              <a:buChar char="-"/>
            </a:pPr>
            <a:r>
              <a:rPr lang="nl-BE" dirty="0"/>
              <a:t>Representatie van vrouwen in de canon? [5/50; vnl. poëzie] </a:t>
            </a:r>
          </a:p>
          <a:p>
            <a:pPr marL="457200" lvl="1" indent="0">
              <a:buNone/>
            </a:pPr>
            <a:r>
              <a:rPr lang="nl-BE" dirty="0"/>
              <a:t>(Hadewijch, Anna Bijns, M. Vasalis, H. S. Haasse, Ida Gerhardt)</a:t>
            </a:r>
          </a:p>
          <a:p>
            <a:pPr>
              <a:buFontTx/>
              <a:buChar char="-"/>
            </a:pPr>
            <a:r>
              <a:rPr lang="nl-BE" sz="2800" dirty="0"/>
              <a:t>Sara Burgerhart als </a:t>
            </a:r>
            <a:r>
              <a:rPr lang="nl-BE" dirty="0"/>
              <a:t>eerste moderne roman (t.o.v. schelmenromans)</a:t>
            </a:r>
            <a:endParaRPr lang="nl-BE" sz="2800" dirty="0"/>
          </a:p>
          <a:p>
            <a:pPr>
              <a:buFontTx/>
              <a:buChar char="-"/>
            </a:pPr>
            <a:endParaRPr lang="nl-BE" dirty="0"/>
          </a:p>
          <a:p>
            <a:pPr>
              <a:buFontTx/>
              <a:buChar char="-"/>
            </a:pPr>
            <a:endParaRPr lang="nl-BE" dirty="0"/>
          </a:p>
        </p:txBody>
      </p:sp>
      <p:pic>
        <p:nvPicPr>
          <p:cNvPr id="11" name="Afbeelding 10" descr="Afbeelding met tekst, teken&#10;&#10;Automatisch gegenereerde beschrijving">
            <a:extLst>
              <a:ext uri="{FF2B5EF4-FFF2-40B4-BE49-F238E27FC236}">
                <a16:creationId xmlns="" xmlns:a16="http://schemas.microsoft.com/office/drawing/2014/main" id="{68D4A04C-028E-C145-B577-B3FE4B130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816" y="3743326"/>
            <a:ext cx="1465530" cy="2749550"/>
          </a:xfrm>
          <a:prstGeom prst="rect">
            <a:avLst/>
          </a:prstGeom>
        </p:spPr>
      </p:pic>
      <p:pic>
        <p:nvPicPr>
          <p:cNvPr id="13" name="Afbeelding 12" descr="Afbeelding met tekst&#10;&#10;Automatisch gegenereerde beschrijving">
            <a:extLst>
              <a:ext uri="{FF2B5EF4-FFF2-40B4-BE49-F238E27FC236}">
                <a16:creationId xmlns="" xmlns:a16="http://schemas.microsoft.com/office/drawing/2014/main" id="{87125490-44B6-8145-A852-62EB34A88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636" y="3769361"/>
            <a:ext cx="1465531" cy="2749550"/>
          </a:xfrm>
          <a:prstGeom prst="rect">
            <a:avLst/>
          </a:prstGeom>
        </p:spPr>
      </p:pic>
      <p:pic>
        <p:nvPicPr>
          <p:cNvPr id="15" name="Afbeelding 14" descr="Afbeelding met tekst&#10;&#10;Automatisch gegenereerde beschrijving">
            <a:extLst>
              <a:ext uri="{FF2B5EF4-FFF2-40B4-BE49-F238E27FC236}">
                <a16:creationId xmlns="" xmlns:a16="http://schemas.microsoft.com/office/drawing/2014/main" id="{1E181EFE-AAA4-1845-B3C0-AEC9D13CE1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8796" y="3769361"/>
            <a:ext cx="1465530" cy="2749550"/>
          </a:xfrm>
          <a:prstGeom prst="rect">
            <a:avLst/>
          </a:prstGeom>
        </p:spPr>
      </p:pic>
      <p:pic>
        <p:nvPicPr>
          <p:cNvPr id="17" name="Afbeelding 16" descr="Afbeelding met tekst&#10;&#10;Automatisch gegenereerde beschrijving">
            <a:extLst>
              <a:ext uri="{FF2B5EF4-FFF2-40B4-BE49-F238E27FC236}">
                <a16:creationId xmlns="" xmlns:a16="http://schemas.microsoft.com/office/drawing/2014/main" id="{6AA4CAD2-48DC-0E4B-98F8-70E77D3192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6957" y="3769361"/>
            <a:ext cx="1465530" cy="2749550"/>
          </a:xfrm>
          <a:prstGeom prst="rect">
            <a:avLst/>
          </a:prstGeom>
        </p:spPr>
      </p:pic>
      <p:pic>
        <p:nvPicPr>
          <p:cNvPr id="19" name="Afbeelding 18" descr="Afbeelding met tekst, whiteboard&#10;&#10;Automatisch gegenereerde beschrijving">
            <a:extLst>
              <a:ext uri="{FF2B5EF4-FFF2-40B4-BE49-F238E27FC236}">
                <a16:creationId xmlns="" xmlns:a16="http://schemas.microsoft.com/office/drawing/2014/main" id="{3D4FAF0B-F96F-5A43-8B98-678E038684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5118" y="3769358"/>
            <a:ext cx="1465532" cy="2749553"/>
          </a:xfrm>
          <a:prstGeom prst="rect">
            <a:avLst/>
          </a:prstGeom>
        </p:spPr>
      </p:pic>
      <p:pic>
        <p:nvPicPr>
          <p:cNvPr id="20" name="Afbeelding 19">
            <a:extLst>
              <a:ext uri="{FF2B5EF4-FFF2-40B4-BE49-F238E27FC236}">
                <a16:creationId xmlns="" xmlns:a16="http://schemas.microsoft.com/office/drawing/2014/main" id="{C3756B52-B1CF-A44C-B04E-ABB67BB5D20F}"/>
              </a:ext>
            </a:extLst>
          </p:cNvPr>
          <p:cNvPicPr>
            <a:picLocks noChangeAspect="1"/>
          </p:cNvPicPr>
          <p:nvPr/>
        </p:nvPicPr>
        <p:blipFill>
          <a:blip r:embed="rId9"/>
          <a:stretch>
            <a:fillRect/>
          </a:stretch>
        </p:blipFill>
        <p:spPr>
          <a:xfrm>
            <a:off x="4561912" y="3769357"/>
            <a:ext cx="3119298" cy="2749554"/>
          </a:xfrm>
          <a:prstGeom prst="rect">
            <a:avLst/>
          </a:prstGeom>
        </p:spPr>
      </p:pic>
    </p:spTree>
    <p:extLst>
      <p:ext uri="{BB962C8B-B14F-4D97-AF65-F5344CB8AC3E}">
        <p14:creationId xmlns:p14="http://schemas.microsoft.com/office/powerpoint/2010/main" val="21767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TotalTime>
  <Words>915</Words>
  <Application>Microsoft Office PowerPoint</Application>
  <PresentationFormat>Breedbeeld</PresentationFormat>
  <Paragraphs>144</Paragraphs>
  <Slides>27</Slides>
  <Notes>6</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27</vt:i4>
      </vt:variant>
    </vt:vector>
  </HeadingPairs>
  <TitlesOfParts>
    <vt:vector size="32" baseType="lpstr">
      <vt:lpstr>Arial</vt:lpstr>
      <vt:lpstr>Calibri</vt:lpstr>
      <vt:lpstr>Calibri Light</vt:lpstr>
      <vt:lpstr>Wingdings</vt:lpstr>
      <vt:lpstr>Kantoorthema</vt:lpstr>
      <vt:lpstr>PowerPoint-presentatie</vt:lpstr>
      <vt:lpstr>Verbrief de liefde Historie van mejuffrouw Sara Burgerhart</vt:lpstr>
      <vt:lpstr>Quick facts</vt:lpstr>
      <vt:lpstr>Eigen venster op https://www.canonvannederland.nl/ </vt:lpstr>
      <vt:lpstr>Het verhaal en de personages</vt:lpstr>
      <vt:lpstr>Samenvatting van het verhaal</vt:lpstr>
      <vt:lpstr>PowerPoint-presentatie</vt:lpstr>
      <vt:lpstr>Het belang van Sara Burgerhart</vt:lpstr>
      <vt:lpstr>De blinde vlek? </vt:lpstr>
      <vt:lpstr>Verbrief de liefde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Sara Burgerhart: eigentijdser dan je denkt Trigger warning: aanrandingsscène!</vt:lpstr>
      <vt:lpstr>Brief 139 van Hendrik Edeling aan zijn broer Cornelis</vt:lpstr>
      <vt:lpstr>Het taalgebruik in brief 139</vt:lpstr>
      <vt:lpstr>Het taalgebruik in brief 139</vt:lpstr>
      <vt:lpstr>Het taalgebruik in brief 139</vt:lpstr>
      <vt:lpstr>Bronnenlijst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Sara Burgerhart (HL)</dc:title>
  <dc:creator>Microsoft-account</dc:creator>
  <cp:lastModifiedBy>Microsoft-account</cp:lastModifiedBy>
  <cp:revision>143</cp:revision>
  <dcterms:created xsi:type="dcterms:W3CDTF">2022-02-26T11:59:41Z</dcterms:created>
  <dcterms:modified xsi:type="dcterms:W3CDTF">2022-03-23T12:52:38Z</dcterms:modified>
</cp:coreProperties>
</file>