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0" r:id="rId4"/>
    <p:sldId id="258" r:id="rId5"/>
    <p:sldId id="274" r:id="rId6"/>
    <p:sldId id="259" r:id="rId7"/>
    <p:sldId id="260" r:id="rId8"/>
    <p:sldId id="267" r:id="rId9"/>
    <p:sldId id="261" r:id="rId10"/>
    <p:sldId id="262" r:id="rId11"/>
    <p:sldId id="263" r:id="rId12"/>
    <p:sldId id="264" r:id="rId13"/>
    <p:sldId id="266" r:id="rId14"/>
    <p:sldId id="268" r:id="rId15"/>
    <p:sldId id="270" r:id="rId16"/>
    <p:sldId id="271" r:id="rId17"/>
    <p:sldId id="272" r:id="rId18"/>
    <p:sldId id="273" r:id="rId19"/>
    <p:sldId id="282" r:id="rId20"/>
    <p:sldId id="277" r:id="rId21"/>
    <p:sldId id="278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61DBC-974A-4767-9F04-06CC827E454C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C543F-25EB-4E28-802E-35F5F434742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679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C543F-25EB-4E28-802E-35F5F434742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8728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188CC1-C19F-B6EC-1CA6-C14B41D49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5E717E1-D061-14D7-9C3E-1940ED04D2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533285-488E-7DA3-F5C9-FFC2D7E57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B819DA-A9F1-84BC-C6BA-BFB90FE0A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A6BEDC6-6E2A-AA46-8DF6-68454D9E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528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8CA49-E849-101F-A605-414ACB528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677860-C138-265A-7C8C-3809A7619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4303B0-A36F-2F70-197D-0DFCFF7FE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87C639B-C1B6-7140-3339-9FB6482D3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5E7342A-139E-860A-3729-56540327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6333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A56AF3-455C-E367-DED9-CEAD5584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36EB78-E346-60A8-6C0A-F6AA2225D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B27FA22-CD91-EC5E-3E52-13BE16A48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288245-66E9-F527-DF4A-B27AC4AA6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8715E48-5EE6-BF18-5065-C9DE30998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58201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7F2F3E-5F37-2F85-84C3-9DB02D2B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27B823-1D75-67C0-3890-4E02C4456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661969E-F2A7-5A29-87E8-C53F29ADA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D0C74D-3054-A58D-BCCA-9375FBCFF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6CB71E-FE68-608D-6338-70C8E0079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F9C680E-1EB6-E31B-BF77-11DF27341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09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8CF0ED-0568-8497-E8B3-747C95488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AAFFB4-83BF-E521-7726-248200B43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A81C68B-7F8E-4D79-75AB-5804000A4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4821D76-64F7-6037-C8CF-EAF68245E4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336C4695-8414-FCC6-22F3-9E3EC8A71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A5ACC56-0188-964C-A494-CB207F6CD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42107D3-FB7E-12E5-7899-9D1741B8E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4F1588E-EAF6-03CA-A8D9-4147EA109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1741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B91D5-82B0-3BF7-86A1-6B9FCB4B9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452B891-0B41-26E4-DC31-5A8B23F7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968F4F2-6D46-1CE6-3DC2-A61CB707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4C4AF8C-792C-34B2-DBDF-E9424843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189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CF8DE21-202A-7B60-B3D5-B75521F0B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A2D4D36-09CE-2F3E-6C53-0D5D7013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574820-4723-6105-E85E-94B0B8247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8082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67362-085F-110C-87BF-0500E0A2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21136C-BF8C-D3BC-8A90-0359002E8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EB15A7-91B0-3E33-63A8-139A8D9D1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17D50CC-EDA1-1DCD-B926-DF8542160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DF2C7A-DD81-B6CD-E2FC-ABB73D013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4AF430F-82B7-5C59-E9E4-6CD84F8B5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975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A03386-9D82-0468-42FB-E9F979A63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4BBFD59-1D69-33E5-F082-B815071187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0A8C972-467C-E49A-6BDF-8907BF2FF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7564C2E-8940-AFD8-6A89-340FB529F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2AC27E-4324-3334-20F1-2B19647B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977D78-B93E-F575-309B-5EBCD56A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8689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A2B1FA-85BE-D667-96BF-33D34E48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76C9F0-B3C5-D3CD-E653-65A211416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FEBF0C-E5A9-FB5C-3E64-B308429BE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AEB999-AC15-B7A0-95E5-743CD0ED6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54BE204-B316-AA47-10D3-2FBC0A4D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192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E348A5B-16C1-395A-CE28-F5B7BFAC66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944C8476-44E2-72BD-AE66-717D81A968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067ABA2-D610-B646-0DEF-33B63E413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3AFFA6-C12F-AF1A-F5EA-9CEA8988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C18C87-1CAA-93C3-DB82-200745C6C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578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83D2B88-1CF9-3DE6-7A5F-5FEC24AE7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5F10C86-990B-F7D7-639C-855876AE5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809AFC0-C4B0-EA00-62E3-489C33BFE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53E113-B2A1-4D68-AC42-6EE0F35B3209}" type="datetimeFigureOut">
              <a:rPr lang="nl-NL" smtClean="0"/>
              <a:t>8-10-2026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6A6061-B3C3-21BB-4228-C440B2CC49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8A6DFE5-C517-7DAD-0BD3-C7902CE052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818121-3BDA-4E6D-BDB8-8835BC6415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955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E2B5D2-EADC-C08D-990F-DF88447ABA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nl-NL"/>
              <a:t>Mariken: een leesdrama in de klas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ABB31DF-4ACF-B060-B77E-42C5D48A1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nl-NL"/>
              <a:t>Joke Brasser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Afbeelding 3" descr="Egmont Toys houten poppenkast tafelmodel met open deuren.">
            <a:extLst>
              <a:ext uri="{FF2B5EF4-FFF2-40B4-BE49-F238E27FC236}">
                <a16:creationId xmlns:a16="http://schemas.microsoft.com/office/drawing/2014/main" id="{3AECACF3-9931-7F88-016B-D4B6A0B5BC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33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BEA689-A06D-9AE7-C424-F982373C3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0" y="685801"/>
            <a:ext cx="2986264" cy="1454709"/>
          </a:xfrm>
        </p:spPr>
        <p:txBody>
          <a:bodyPr anchor="b">
            <a:normAutofit/>
          </a:bodyPr>
          <a:lstStyle/>
          <a:p>
            <a:pPr algn="ctr"/>
            <a:r>
              <a:rPr lang="nl-NL" sz="2800" dirty="0">
                <a:solidFill>
                  <a:srgbClr val="595959"/>
                </a:solidFill>
              </a:rPr>
              <a:t>Welkom en voorstellen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A14505-9B17-AFFD-41D7-93D4CEF91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25" y="2427382"/>
            <a:ext cx="3814627" cy="3681023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rgbClr val="595959"/>
                </a:solidFill>
              </a:rPr>
              <a:t>Joke Brasser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595959"/>
                </a:solidFill>
              </a:rPr>
              <a:t>Docent Nederlands</a:t>
            </a:r>
          </a:p>
          <a:p>
            <a:pPr marL="0" indent="0">
              <a:buNone/>
            </a:pPr>
            <a:r>
              <a:rPr lang="nl-NL" sz="2000" dirty="0">
                <a:solidFill>
                  <a:srgbClr val="595959"/>
                </a:solidFill>
              </a:rPr>
              <a:t>Promovenda literatuurgeschiedenisonderwijs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6791AAA-5A12-2EB2-ED2F-B256D9BC7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846" y="4573194"/>
            <a:ext cx="2784477" cy="1158633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47EABDF-C9E8-7AD8-818D-E9A87B00D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865" y="522417"/>
            <a:ext cx="4104289" cy="581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5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583ED-DEC6-A143-37B3-BA655712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A825AFD-E68B-9542-710B-A3C2619D1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EC57DA-897D-2B70-57B2-E0DEB9F4E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46A30C-5401-43DD-F3BE-421A19F73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26" y="685801"/>
            <a:ext cx="3228738" cy="1454709"/>
          </a:xfrm>
        </p:spPr>
        <p:txBody>
          <a:bodyPr anchor="b">
            <a:normAutofit/>
          </a:bodyPr>
          <a:lstStyle/>
          <a:p>
            <a:pPr algn="ctr"/>
            <a:r>
              <a:rPr lang="nl-NL" sz="2800">
                <a:solidFill>
                  <a:srgbClr val="595959"/>
                </a:solidFill>
              </a:rPr>
              <a:t>Ongrijpbare Mariken..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518AEF-C27F-D773-6B50-A4CA5CBBC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26" y="2427382"/>
            <a:ext cx="3228738" cy="3681023"/>
          </a:xfrm>
        </p:spPr>
        <p:txBody>
          <a:bodyPr anchor="t">
            <a:normAutofit/>
          </a:bodyPr>
          <a:lstStyle/>
          <a:p>
            <a:pPr algn="ctr"/>
            <a:r>
              <a:rPr lang="nl-NL" sz="2000" dirty="0">
                <a:solidFill>
                  <a:srgbClr val="595959"/>
                </a:solidFill>
              </a:rPr>
              <a:t>Wat voor tekst is het? </a:t>
            </a:r>
          </a:p>
          <a:p>
            <a:pPr algn="ctr"/>
            <a:r>
              <a:rPr lang="nl-NL" sz="2000" dirty="0">
                <a:solidFill>
                  <a:srgbClr val="595959"/>
                </a:solidFill>
              </a:rPr>
              <a:t>Wat zien we, als we de tekstvorm bekijken?</a:t>
            </a: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569E3F1-C4AE-33D3-28A4-F94BE9F2A8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802"/>
          <a:stretch>
            <a:fillRect/>
          </a:stretch>
        </p:blipFill>
        <p:spPr>
          <a:xfrm>
            <a:off x="8487164" y="502923"/>
            <a:ext cx="2931310" cy="548639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07AEC36-9F15-E3FB-B36D-38D8F5F4BD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841"/>
          <a:stretch>
            <a:fillRect/>
          </a:stretch>
        </p:blipFill>
        <p:spPr>
          <a:xfrm>
            <a:off x="5361679" y="502921"/>
            <a:ext cx="290539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175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6AD3A49-D26F-E5CC-1897-15CCBC79C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759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75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71B32F-039D-7E93-4168-613228183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Mariken van Nieumeghen</a:t>
            </a:r>
            <a:b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 samenlezing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2110CE40-235D-4BE3-A8BF-0557DFAFFE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67334" y="643466"/>
            <a:ext cx="3800664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11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0D6E916-C9E2-391C-2EDF-60055F57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>
                <a:solidFill>
                  <a:schemeClr val="tx1">
                    <a:lumMod val="65000"/>
                    <a:lumOff val="35000"/>
                  </a:schemeClr>
                </a:solidFill>
              </a:rPr>
              <a:t>Ongrijpbare Mariken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44CA65-188D-C1C8-6BC3-C7668533E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leesdrama? ‘drama, maar geen toneel’ (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closet drama)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zelfleesboek (proza, hoofdstuktitels, houtsneden en interpunctie)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mirakelspel dat een mysteriespel bevat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exempel?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toneeltekst in verzen met proza als latere toevoeging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prozatekst waar een rederijker verzen aan toevoegde</a:t>
            </a:r>
          </a:p>
          <a:p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uitgewerkt poppenkastspelscenario?</a:t>
            </a:r>
          </a:p>
          <a:p>
            <a:pPr marL="0" indent="0">
              <a:buNone/>
            </a:pPr>
            <a:endParaRPr lang="nl-NL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286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CAD20A5-B9BF-4C29-B1C0-882CF36B4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E54EB8A-86A4-8449-5140-6017C2A6E8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619"/>
          <a:stretch>
            <a:fillRect/>
          </a:stretch>
        </p:blipFill>
        <p:spPr>
          <a:xfrm>
            <a:off x="20" y="1"/>
            <a:ext cx="4752733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283847B-B7B4-4D47-875A-C45ADEF4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579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78B6258-46FD-F6DF-151D-B844F81F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578" y="1259958"/>
            <a:ext cx="4253022" cy="24661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dirty="0" err="1">
                <a:solidFill>
                  <a:srgbClr val="595959"/>
                </a:solidFill>
              </a:rPr>
              <a:t>Zouden</a:t>
            </a:r>
            <a:r>
              <a:rPr lang="en-US" sz="3200" dirty="0">
                <a:solidFill>
                  <a:srgbClr val="595959"/>
                </a:solidFill>
              </a:rPr>
              <a:t> Mariken </a:t>
            </a:r>
            <a:r>
              <a:rPr lang="en-US" sz="3200" dirty="0" err="1">
                <a:solidFill>
                  <a:srgbClr val="595959"/>
                </a:solidFill>
              </a:rPr>
              <a:t>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Moenen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ook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poppen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kunnen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zijn</a:t>
            </a:r>
            <a:r>
              <a:rPr lang="en-US" sz="3200" dirty="0">
                <a:solidFill>
                  <a:srgbClr val="595959"/>
                </a:solidFill>
              </a:rPr>
              <a:t>? 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984F20-79BB-BBDF-460B-559280FCA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372" y="4062038"/>
            <a:ext cx="4189228" cy="14632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200" dirty="0">
                <a:solidFill>
                  <a:srgbClr val="595959"/>
                </a:solidFill>
              </a:rPr>
              <a:t>Welke </a:t>
            </a:r>
            <a:r>
              <a:rPr lang="en-US" sz="3200" dirty="0" err="1">
                <a:solidFill>
                  <a:srgbClr val="595959"/>
                </a:solidFill>
              </a:rPr>
              <a:t>mogelijkheden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biedt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deze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hypothese</a:t>
            </a:r>
            <a:r>
              <a:rPr lang="en-US" sz="3200" dirty="0">
                <a:solidFill>
                  <a:srgbClr val="595959"/>
                </a:solidFill>
              </a:rPr>
              <a:t> in de </a:t>
            </a:r>
            <a:r>
              <a:rPr lang="en-US" sz="3200" dirty="0" err="1">
                <a:solidFill>
                  <a:srgbClr val="595959"/>
                </a:solidFill>
              </a:rPr>
              <a:t>klas</a:t>
            </a:r>
            <a:r>
              <a:rPr lang="en-US" sz="3200" dirty="0">
                <a:solidFill>
                  <a:srgbClr val="595959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0127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483109-0FE8-BDFA-1407-A12AEE6B7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08CB6F8-3240-1326-E714-414F5105E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E9512D6-4861-91DD-7C6D-58A8964C07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1619"/>
          <a:stretch>
            <a:fillRect/>
          </a:stretch>
        </p:blipFill>
        <p:spPr>
          <a:xfrm>
            <a:off x="20" y="1"/>
            <a:ext cx="4752733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19F2B-5CE2-B02E-65E0-8008E03BE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57900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C7B6160-A378-A6E0-5334-B057AC60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2578" y="1259959"/>
            <a:ext cx="4253022" cy="10362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i="1" dirty="0">
                <a:solidFill>
                  <a:srgbClr val="595959"/>
                </a:solidFill>
              </a:rPr>
              <a:t>Mariken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als</a:t>
            </a:r>
            <a:r>
              <a:rPr lang="en-US" sz="3200" dirty="0">
                <a:solidFill>
                  <a:srgbClr val="595959"/>
                </a:solidFill>
              </a:rPr>
              <a:t> </a:t>
            </a:r>
            <a:r>
              <a:rPr lang="en-US" sz="3200" dirty="0" err="1">
                <a:solidFill>
                  <a:srgbClr val="595959"/>
                </a:solidFill>
              </a:rPr>
              <a:t>poppenspelscenario</a:t>
            </a:r>
            <a:endParaRPr lang="en-US" sz="3200" dirty="0">
              <a:solidFill>
                <a:srgbClr val="595959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357BD3-E332-B01D-2F83-9F68CC6E2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372" y="2661920"/>
            <a:ext cx="4189228" cy="286340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 err="1">
                <a:solidFill>
                  <a:srgbClr val="595959"/>
                </a:solidFill>
              </a:rPr>
              <a:t>Poppenspelstructuur</a:t>
            </a:r>
            <a:r>
              <a:rPr lang="en-US" sz="2000" dirty="0">
                <a:solidFill>
                  <a:srgbClr val="595959"/>
                </a:solidFill>
              </a:rPr>
              <a:t> in </a:t>
            </a:r>
            <a:r>
              <a:rPr lang="en-US" sz="2000" i="1" dirty="0">
                <a:solidFill>
                  <a:srgbClr val="595959"/>
                </a:solidFill>
              </a:rPr>
              <a:t>Mariken.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595959"/>
                </a:solidFill>
              </a:rPr>
              <a:t>Poppenspel</a:t>
            </a:r>
            <a:r>
              <a:rPr lang="en-US" sz="2000" dirty="0">
                <a:solidFill>
                  <a:srgbClr val="595959"/>
                </a:solidFill>
              </a:rPr>
              <a:t>: </a:t>
            </a:r>
            <a:r>
              <a:rPr lang="en-US" sz="2000" dirty="0" err="1">
                <a:solidFill>
                  <a:srgbClr val="595959"/>
                </a:solidFill>
              </a:rPr>
              <a:t>wijd</a:t>
            </a:r>
            <a:r>
              <a:rPr lang="en-US" sz="2000" dirty="0">
                <a:solidFill>
                  <a:srgbClr val="595959"/>
                </a:solidFill>
              </a:rPr>
              <a:t> </a:t>
            </a:r>
            <a:r>
              <a:rPr lang="en-US" sz="2000" dirty="0" err="1">
                <a:solidFill>
                  <a:srgbClr val="595959"/>
                </a:solidFill>
              </a:rPr>
              <a:t>verbreid</a:t>
            </a:r>
            <a:r>
              <a:rPr lang="en-US" sz="2000" dirty="0">
                <a:solidFill>
                  <a:srgbClr val="595959"/>
                </a:solidFill>
              </a:rPr>
              <a:t> in West-Europa in de late </a:t>
            </a:r>
            <a:r>
              <a:rPr lang="en-US" sz="2000" dirty="0" err="1">
                <a:solidFill>
                  <a:srgbClr val="595959"/>
                </a:solidFill>
              </a:rPr>
              <a:t>middeleeuwen</a:t>
            </a:r>
            <a:r>
              <a:rPr lang="en-US" sz="2000" dirty="0">
                <a:solidFill>
                  <a:srgbClr val="595959"/>
                </a:solidFill>
              </a:rPr>
              <a:t> </a:t>
            </a:r>
            <a:r>
              <a:rPr lang="en-US" sz="2000" dirty="0" err="1">
                <a:solidFill>
                  <a:srgbClr val="595959"/>
                </a:solidFill>
              </a:rPr>
              <a:t>en</a:t>
            </a:r>
            <a:r>
              <a:rPr lang="en-US" sz="2000" dirty="0">
                <a:solidFill>
                  <a:srgbClr val="595959"/>
                </a:solidFill>
              </a:rPr>
              <a:t> </a:t>
            </a:r>
            <a:r>
              <a:rPr lang="en-US" sz="2000" dirty="0" err="1">
                <a:solidFill>
                  <a:srgbClr val="595959"/>
                </a:solidFill>
              </a:rPr>
              <a:t>vroegmoderne</a:t>
            </a:r>
            <a:r>
              <a:rPr lang="en-US" sz="2000" dirty="0">
                <a:solidFill>
                  <a:srgbClr val="595959"/>
                </a:solidFill>
              </a:rPr>
              <a:t> </a:t>
            </a:r>
            <a:r>
              <a:rPr lang="en-US" sz="2000" dirty="0" err="1">
                <a:solidFill>
                  <a:srgbClr val="595959"/>
                </a:solidFill>
              </a:rPr>
              <a:t>periode</a:t>
            </a:r>
            <a:r>
              <a:rPr lang="en-US" sz="2000" dirty="0">
                <a:solidFill>
                  <a:srgbClr val="595959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595959"/>
                </a:solidFill>
              </a:rPr>
              <a:t>Verbodsbepalingen</a:t>
            </a:r>
            <a:r>
              <a:rPr lang="en-US" sz="2000" dirty="0">
                <a:solidFill>
                  <a:srgbClr val="595959"/>
                </a:solidFill>
              </a:rPr>
              <a:t>: </a:t>
            </a:r>
            <a:r>
              <a:rPr lang="en-US" sz="2000" dirty="0" err="1">
                <a:solidFill>
                  <a:srgbClr val="595959"/>
                </a:solidFill>
              </a:rPr>
              <a:t>hekserij</a:t>
            </a:r>
            <a:r>
              <a:rPr lang="en-US" sz="2000" dirty="0">
                <a:solidFill>
                  <a:srgbClr val="595959"/>
                </a:solidFill>
              </a:rPr>
              <a:t> / ‘</a:t>
            </a:r>
            <a:r>
              <a:rPr lang="en-US" sz="2000" dirty="0" err="1">
                <a:solidFill>
                  <a:srgbClr val="595959"/>
                </a:solidFill>
              </a:rPr>
              <a:t>bezieling</a:t>
            </a:r>
            <a:r>
              <a:rPr lang="en-US" sz="2000" dirty="0">
                <a:solidFill>
                  <a:srgbClr val="595959"/>
                </a:solidFill>
              </a:rPr>
              <a:t>’ van de </a:t>
            </a:r>
            <a:r>
              <a:rPr lang="en-US" sz="2000" dirty="0" err="1">
                <a:solidFill>
                  <a:srgbClr val="595959"/>
                </a:solidFill>
              </a:rPr>
              <a:t>poppen</a:t>
            </a:r>
            <a:r>
              <a:rPr lang="en-US" sz="2000" dirty="0">
                <a:solidFill>
                  <a:srgbClr val="595959"/>
                </a:solidFill>
              </a:rPr>
              <a:t>.</a:t>
            </a:r>
          </a:p>
          <a:p>
            <a:pPr marL="0" indent="0">
              <a:buNone/>
            </a:pPr>
            <a:endParaRPr lang="en-US" sz="2000" dirty="0">
              <a:solidFill>
                <a:srgbClr val="595959"/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rgbClr val="595959"/>
                </a:solidFill>
              </a:rPr>
              <a:t>Herman Pleij, </a:t>
            </a:r>
            <a:r>
              <a:rPr lang="nl-NL" sz="2000" i="1" dirty="0">
                <a:solidFill>
                  <a:srgbClr val="595959"/>
                </a:solidFill>
              </a:rPr>
              <a:t>Het gevleugelde woord </a:t>
            </a:r>
            <a:r>
              <a:rPr lang="nl-NL" sz="2000" dirty="0">
                <a:solidFill>
                  <a:srgbClr val="595959"/>
                </a:solidFill>
              </a:rPr>
              <a:t>(2007)</a:t>
            </a:r>
            <a:endParaRPr lang="en-US" sz="2000" i="1" dirty="0">
              <a:solidFill>
                <a:srgbClr val="5959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51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CDE67E-3CDE-7E6E-FB03-B6F64531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Wat gebeurt er in de klas met theaterteksten?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7B8711-8ACF-1ACD-6480-4420A6EE96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‘Een (literair) toneelstuk is niet louter een stuk tekst om te lezen is in de klas. Het vormt een basis voor een opvoering; het lezen van een stuk zou moeten plaatsvinden met bestudering van de theatrale mogelijkheden van de tekst.’</a:t>
            </a:r>
          </a:p>
          <a:p>
            <a:pPr marL="0" indent="0">
              <a:buNone/>
            </a:pPr>
            <a:r>
              <a:rPr lang="nl-NL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‘Het verwaarloosde drama’ Cor Geljon (1991)</a:t>
            </a:r>
          </a:p>
        </p:txBody>
      </p:sp>
    </p:spTree>
    <p:extLst>
      <p:ext uri="{BB962C8B-B14F-4D97-AF65-F5344CB8AC3E}">
        <p14:creationId xmlns:p14="http://schemas.microsoft.com/office/powerpoint/2010/main" val="3259478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1E949B-01FC-407E-9F2D-5F2C529EC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A22D159-F59E-AAD7-806A-BEB9F342E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E19568-A719-2564-6862-2CA6AA54B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FF8282-09C4-884C-A229-F8069B2F6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905664-EB14-5E3A-8DFA-2F873A5F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Wat gebeurt er in de klas met theaterteksten?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6A7422A1-65B9-8435-C825-052152D20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6054" y="2491740"/>
            <a:ext cx="5756148" cy="268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271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DDA986-B6EE-4642-AC60-0490373E6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B62878-12EF-4E97-A284-47BAFC30DA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79188D-1ED5-4705-B8C7-5D6FB767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914565-7650-D72E-69F2-D8FC9DF51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Kiezen voor drama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09645D-78B9-FC9E-63B4-EB885FD2C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dirty="0"/>
              <a:t>‘De leraar die voor drama kiest, moet met zijn klas toneelteksten gaan lezen als partituur voor een voorstelling; met aandacht voor de verschillende mogelijkheden die de tekst biedt met betrekking tot rolinvulling, mise en scene [sic], betekenis, interpretatie en boeiende werking.’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65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582223-42DD-AF94-AA24-1DECECCD9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E3A3370-ACA0-EB97-86E5-0AFD84388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9A090D-1E81-85ED-E141-2A2912423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555102-3FB5-4A4B-04CF-017DA923B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381693-8F16-4041-A155-031C219BB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Kiezen voor drama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D3BC4A-0CE6-5742-8BD1-AB01BEB1C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dirty="0"/>
              <a:t>Leerlingen trainen in het herkennen van ‘betekenismomenten’ (Geljon, 1991)  en oog krijgen voor de theatrale invulling die aan deze betekenismomenten kan worden opgehangen. 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24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0C978-E5B4-A33C-E162-C96F5C56A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75E9A04-A43A-A091-BD23-3A2436AB0C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6EF26D-BC22-DC68-FFD8-F6A59DD1D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4DECF-DF76-1E0C-AF4C-F04026C1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30858B-6B1D-4E3B-86DE-92C9E66AE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Kiezen voor drama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3A22E2-8B6E-A9F6-265F-0323DB4F9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Wat gebeurt er met betekenismomenten in </a:t>
            </a:r>
            <a:r>
              <a:rPr lang="nl-NL" i="1" dirty="0"/>
              <a:t>Mariken</a:t>
            </a:r>
            <a:r>
              <a:rPr lang="nl-NL" dirty="0"/>
              <a:t> als je die als leesdrama, proza of als poppenspel ziet?</a:t>
            </a: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4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 descr="Echte mannen eten geen kaas door Maria Mosterd | Scholieren.com">
            <a:extLst>
              <a:ext uri="{FF2B5EF4-FFF2-40B4-BE49-F238E27FC236}">
                <a16:creationId xmlns:a16="http://schemas.microsoft.com/office/drawing/2014/main" id="{B6702B52-548B-63C9-5A86-2DF557C1BD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39" r="3911" b="2"/>
          <a:stretch>
            <a:fillRect/>
          </a:stretch>
        </p:blipFill>
        <p:spPr>
          <a:xfrm>
            <a:off x="680483" y="685792"/>
            <a:ext cx="2931299" cy="54864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11782" y="685800"/>
            <a:ext cx="4994335" cy="5486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E9F2DB-30C2-EBBB-C574-0E6BFE777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396" y="1084521"/>
            <a:ext cx="4019107" cy="1292027"/>
          </a:xfrm>
        </p:spPr>
        <p:txBody>
          <a:bodyPr anchor="b">
            <a:normAutofit/>
          </a:bodyPr>
          <a:lstStyle/>
          <a:p>
            <a:pPr algn="ctr"/>
            <a:r>
              <a:rPr lang="nl-NL" sz="2800">
                <a:solidFill>
                  <a:srgbClr val="595959"/>
                </a:solidFill>
              </a:rPr>
              <a:t>Mariken en moenen analyseren met de literaire gereedschapskist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9438860-C9BA-D26C-968B-E3055721D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0661" y="2678654"/>
            <a:ext cx="3976577" cy="3137355"/>
          </a:xfrm>
        </p:spPr>
        <p:txBody>
          <a:bodyPr anchor="t">
            <a:normAutofit/>
          </a:bodyPr>
          <a:lstStyle/>
          <a:p>
            <a:pPr algn="ctr"/>
            <a:r>
              <a:rPr lang="nl-NL" sz="2000" dirty="0">
                <a:solidFill>
                  <a:srgbClr val="595959"/>
                </a:solidFill>
              </a:rPr>
              <a:t>Vergelijkend lezen met aandacht voor de openingszin, context, symboliek van de ruimte.</a:t>
            </a:r>
          </a:p>
          <a:p>
            <a:pPr algn="ctr"/>
            <a:endParaRPr lang="nl-NL" sz="2000" dirty="0">
              <a:solidFill>
                <a:srgbClr val="595959"/>
              </a:solidFill>
            </a:endParaRPr>
          </a:p>
          <a:p>
            <a:pPr algn="ctr"/>
            <a:r>
              <a:rPr lang="nl-NL" sz="2000" dirty="0">
                <a:solidFill>
                  <a:srgbClr val="595959"/>
                </a:solidFill>
              </a:rPr>
              <a:t>Identificatie/belevend lezen en herkennen van universele thema’s in literatuur door de tijd heen.</a:t>
            </a: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  <a:p>
            <a:pPr marL="0" indent="0" algn="ctr">
              <a:buNone/>
            </a:pPr>
            <a:endParaRPr lang="nl-NL" sz="2000" dirty="0">
              <a:solidFill>
                <a:srgbClr val="595959"/>
              </a:solidFill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86643A8-73F2-EC61-720A-C1AEC07953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56" r="9199"/>
          <a:stretch>
            <a:fillRect/>
          </a:stretch>
        </p:blipFill>
        <p:spPr>
          <a:xfrm>
            <a:off x="8606117" y="685808"/>
            <a:ext cx="290540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933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53550D-F840-4228-846F-6C9704F2B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E9A8944-F7A2-050E-065E-55E395122D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637"/>
          <a:stretch>
            <a:fillRect/>
          </a:stretch>
        </p:blipFill>
        <p:spPr>
          <a:xfrm>
            <a:off x="694764" y="685799"/>
            <a:ext cx="3381935" cy="54864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401DF7-4687-415B-A91D-DB43BEEBD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27388" y="0"/>
            <a:ext cx="7464612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FC09D2-72D2-4174-A2DF-1017D0FEB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8300" y="685800"/>
            <a:ext cx="6048935" cy="5486400"/>
          </a:xfrm>
          <a:prstGeom prst="rect">
            <a:avLst/>
          </a:prstGeom>
          <a:solidFill>
            <a:schemeClr val="bg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6D0FD2D-EA6D-538E-37AD-08AED0CD1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095152"/>
            <a:ext cx="4773616" cy="1065313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Mariken en </a:t>
            </a:r>
            <a:r>
              <a:rPr lang="nl-NL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Moenen</a:t>
            </a:r>
            <a:r>
              <a:rPr lang="nl-NL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als poppentheater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E74826-6E99-B56C-02F8-529A130300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2447337"/>
            <a:ext cx="4773616" cy="3074860"/>
          </a:xfrm>
        </p:spPr>
        <p:txBody>
          <a:bodyPr anchor="t">
            <a:normAutofit/>
          </a:bodyPr>
          <a:lstStyle/>
          <a:p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Dramatische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ironie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(het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poppenkasteffect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</a:t>
            </a: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Weet Mariken met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wie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ze in zee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gaat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weet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de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toeschouwer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Voorkennis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ten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opzichte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van Mariken?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Welk effect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heeft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op het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publiek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970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5A22E1-AD93-50BD-2798-B89E53482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20366137-3DBB-4912-98D5-672702020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28D1CE-5BF4-45B7-8D6D-B31A31980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75791" cy="6857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5D4788-5D32-45D4-F015-BA0B7B70D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526" y="685801"/>
            <a:ext cx="3228738" cy="1454709"/>
          </a:xfrm>
        </p:spPr>
        <p:txBody>
          <a:bodyPr anchor="b">
            <a:normAutofit/>
          </a:bodyPr>
          <a:lstStyle/>
          <a:p>
            <a:pPr algn="ctr"/>
            <a:r>
              <a:rPr lang="nl-NL" sz="2800" dirty="0">
                <a:solidFill>
                  <a:srgbClr val="595959"/>
                </a:solidFill>
              </a:rPr>
              <a:t>Dramatische ironie in Peter van </a:t>
            </a:r>
            <a:r>
              <a:rPr lang="nl-NL" sz="2800" dirty="0" err="1">
                <a:solidFill>
                  <a:srgbClr val="595959"/>
                </a:solidFill>
              </a:rPr>
              <a:t>Gestels</a:t>
            </a:r>
            <a:r>
              <a:rPr lang="nl-NL" sz="2800" dirty="0">
                <a:solidFill>
                  <a:srgbClr val="595959"/>
                </a:solidFill>
              </a:rPr>
              <a:t> </a:t>
            </a:r>
            <a:r>
              <a:rPr lang="nl-NL" sz="2800" i="1" dirty="0">
                <a:solidFill>
                  <a:srgbClr val="595959"/>
                </a:solidFill>
              </a:rPr>
              <a:t>Mariken</a:t>
            </a:r>
            <a:endParaRPr lang="nl-NL" sz="2800" dirty="0">
              <a:solidFill>
                <a:srgbClr val="595959"/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14C7457-EC54-5465-4D66-924AA3E6E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26" y="2427382"/>
            <a:ext cx="3228738" cy="368102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en-US" sz="2000" dirty="0">
              <a:solidFill>
                <a:srgbClr val="595959"/>
              </a:solidFill>
            </a:endParaRPr>
          </a:p>
          <a:p>
            <a:pPr algn="ctr"/>
            <a:endParaRPr lang="en-US" sz="2000" dirty="0">
              <a:solidFill>
                <a:srgbClr val="595959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8E6AA82-CBFE-167D-CD95-2FA4C17E04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5" r="4257"/>
          <a:stretch>
            <a:fillRect/>
          </a:stretch>
        </p:blipFill>
        <p:spPr>
          <a:xfrm>
            <a:off x="5463110" y="685802"/>
            <a:ext cx="2931295" cy="548639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B754A21-3EAA-EB99-463C-2F7F7E67E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34" r="1570"/>
          <a:stretch>
            <a:fillRect/>
          </a:stretch>
        </p:blipFill>
        <p:spPr>
          <a:xfrm>
            <a:off x="8558383" y="685801"/>
            <a:ext cx="290540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91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F085FC-0818-F151-0DE7-62032D21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88949B7-875E-E053-D9C2-67423179B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85F28AD-5D49-2562-81F4-2F3FBDD25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2D299F-98FF-9F2A-6E5D-43ACDFE549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D6EA331-5732-B1DF-8D4F-79C09E1C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/>
              <a:t>Het wagenspel van </a:t>
            </a:r>
            <a:r>
              <a:rPr lang="nl-NL" sz="3200" dirty="0" err="1"/>
              <a:t>Masscheroen</a:t>
            </a:r>
            <a:r>
              <a:rPr lang="nl-NL" sz="3200" dirty="0"/>
              <a:t> </a:t>
            </a:r>
            <a:endParaRPr lang="nl-NL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9A4A054-6B7C-2B2E-85BC-167D0F1C0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leest een toneelstuk binnen een verhaal / je ziet theater binnen theater: poppen spelen mogelijk andere rollen.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afstand tussen toeschouwer en personage wordt zichtbaar: wij kijken naar Mariken terwijl Mariken naar een voorstelling kijkt.</a:t>
            </a:r>
          </a:p>
        </p:txBody>
      </p:sp>
    </p:spTree>
    <p:extLst>
      <p:ext uri="{BB962C8B-B14F-4D97-AF65-F5344CB8AC3E}">
        <p14:creationId xmlns:p14="http://schemas.microsoft.com/office/powerpoint/2010/main" val="3083088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91522-885D-80DE-4094-689A3B8A5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B0D407-BC4F-7C8B-288E-4EDF11FAF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815B7-052E-3142-63C9-B26E6F7A6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DD46D0-EA3F-7193-A3E6-0EF9365C8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0730BF-F2C0-8CF4-A641-F33F7B96F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/>
              <a:t>Marikens val</a:t>
            </a:r>
            <a:endParaRPr lang="nl-NL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8F7AB24-5380-2BF8-012B-DDB314233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pop kan letterlijk worden opgetild en neergegooid.</a:t>
            </a: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Kwetsbaarheid? Mariken als marionet.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CC98E01-DEDA-A118-8A1B-EE1431C8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212" y="1261135"/>
            <a:ext cx="2614491" cy="369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82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C0D08-0F26-3EAB-5037-62CA5695C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FA07004-5353-6DCE-1CFD-B9C11DA9D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F879F7-2AAC-CF30-5E15-25C96DBD5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B33F04-7025-A1C2-FD1F-9E8F47217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E12AE7-BA0D-3053-1FA1-39F17C273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8959893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/>
              <a:t>Marikens val</a:t>
            </a:r>
            <a:endParaRPr lang="nl-NL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6B42E38B-A66D-0819-9765-7588D4910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51306" y="2426626"/>
            <a:ext cx="5044693" cy="355287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0BC900A-C240-7BF8-8D79-D22FD661C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9212" y="1261135"/>
            <a:ext cx="2614491" cy="369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904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B9BA00-3195-18AE-5D17-9ED0A3487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149898-E6D2-97EA-4D64-C724B3C5B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19595-7CA2-01CC-4262-FFEE44BF4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B418D6-5CDF-EE2F-1A7F-EF67416B6F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A49708-2ACF-ECE6-A157-BB0B23591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6478079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/>
              <a:t>Slot</a:t>
            </a:r>
            <a:endParaRPr lang="nl-NL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B67B56-195D-EB6C-5FFC-B9C6BC7A3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054" y="2427383"/>
            <a:ext cx="895989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Verschillende ‘betekenismomenten’ in Mariken krijgen</a:t>
            </a:r>
            <a:b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een andere kleur als je de tekst als poppenspel verkent.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focus verschuift van identificatie met Mariken </a:t>
            </a:r>
            <a:b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naar observatie van Mariken (exemplarische functie?). 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Verkennen van de effecten van speelvorm op de tekstbeleving kan leerlingen gevoelig maken voor de theatrale mogelijkheden van een scene en bijdragen aan de creatieve betekenisonderhandeling die klassikaal lezen is.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381FA67-25A5-B64C-BD91-59439A54A2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733" y="1261135"/>
            <a:ext cx="2346970" cy="331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687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12FE48-7F5B-A5FF-F94A-F69E12AB1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7A1E283-B9C4-581F-B0F1-02ECE068B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273DD-00E9-6C4C-539A-298976C06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1AF22CE-0953-4CC7-130D-379B28FE6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514" y="685800"/>
            <a:ext cx="10800972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BCF78E-B04C-292E-34AB-D55882B54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6054" y="1261137"/>
            <a:ext cx="6478079" cy="888360"/>
          </a:xfrm>
        </p:spPr>
        <p:txBody>
          <a:bodyPr anchor="b">
            <a:normAutofit/>
          </a:bodyPr>
          <a:lstStyle/>
          <a:p>
            <a:pPr algn="ctr"/>
            <a:r>
              <a:rPr lang="nl-NL" sz="3200" dirty="0"/>
              <a:t>Slot</a:t>
            </a:r>
            <a:endParaRPr lang="nl-NL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5398E1-26F6-020E-FDB0-C6F07AB5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20" y="2427383"/>
            <a:ext cx="6697332" cy="316948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 uitgewerkte Marikenlessen (zonder de theatrale werkvormen uit deze presentatie) zijn te vinden op klassiekersindeklas.nl. </a:t>
            </a:r>
          </a:p>
          <a:p>
            <a:pPr marL="0" indent="0">
              <a:buNone/>
            </a:pP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Hoofdstuk 7 van </a:t>
            </a:r>
            <a:r>
              <a:rPr lang="nl-NL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Oude teksten voor jonge lezers </a:t>
            </a: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is gewijd </a:t>
            </a:r>
            <a:b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nl-NL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aan Mariken.</a:t>
            </a: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buNone/>
            </a:pPr>
            <a:endParaRPr lang="nl-NL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56FCCE1-F3E8-F59A-8976-BD89BB90C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51" y="4781132"/>
            <a:ext cx="2784477" cy="115863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C123DD02-B809-0025-EED0-B297A3617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889" y="888360"/>
            <a:ext cx="3324360" cy="470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86593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600</Words>
  <Application>Microsoft Office PowerPoint</Application>
  <PresentationFormat>Breedbeeld</PresentationFormat>
  <Paragraphs>76</Paragraphs>
  <Slides>21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Kantoorthema</vt:lpstr>
      <vt:lpstr>Mariken: een leesdrama in de klas</vt:lpstr>
      <vt:lpstr>Welkom en voorstellen</vt:lpstr>
      <vt:lpstr>Ongrijpbare Mariken.. </vt:lpstr>
      <vt:lpstr>PowerPoint-presentatie</vt:lpstr>
      <vt:lpstr>Mariken van Nieumeghen De samenlezing</vt:lpstr>
      <vt:lpstr>Ongrijpbare Mariken</vt:lpstr>
      <vt:lpstr>Zouden Mariken en Moenen ook poppen kunnen zijn? </vt:lpstr>
      <vt:lpstr>Mariken als poppenspelscenario</vt:lpstr>
      <vt:lpstr>Wat gebeurt er in de klas met theaterteksten?</vt:lpstr>
      <vt:lpstr>Wat gebeurt er in de klas met theaterteksten?</vt:lpstr>
      <vt:lpstr>Kiezen voor drama in de klas</vt:lpstr>
      <vt:lpstr>Kiezen voor drama in de klas</vt:lpstr>
      <vt:lpstr>Kiezen voor drama in de klas</vt:lpstr>
      <vt:lpstr>Mariken en moenen analyseren met de literaire gereedschapskist</vt:lpstr>
      <vt:lpstr>Mariken en Moenen als poppentheater</vt:lpstr>
      <vt:lpstr>Dramatische ironie in Peter van Gestels Mariken</vt:lpstr>
      <vt:lpstr>Het wagenspel van Masscheroen </vt:lpstr>
      <vt:lpstr>Marikens val</vt:lpstr>
      <vt:lpstr>Marikens val</vt:lpstr>
      <vt:lpstr>Slot</vt:lpstr>
      <vt:lpstr>Slot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Joke Brasser</dc:creator>
  <cp:lastModifiedBy>Joke Brasser</cp:lastModifiedBy>
  <cp:revision>2</cp:revision>
  <dcterms:created xsi:type="dcterms:W3CDTF">2026-10-08T18:57:34Z</dcterms:created>
  <dcterms:modified xsi:type="dcterms:W3CDTF">2026-10-08T20:54:15Z</dcterms:modified>
</cp:coreProperties>
</file>